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2" r:id="rId3"/>
    <p:sldId id="281" r:id="rId4"/>
    <p:sldId id="276" r:id="rId5"/>
    <p:sldId id="284" r:id="rId6"/>
    <p:sldId id="288" r:id="rId7"/>
    <p:sldId id="287" r:id="rId8"/>
    <p:sldId id="285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271"/>
  </p:normalViewPr>
  <p:slideViewPr>
    <p:cSldViewPr snapToGrid="0">
      <p:cViewPr varScale="1">
        <p:scale>
          <a:sx n="94" d="100"/>
          <a:sy n="94" d="100"/>
        </p:scale>
        <p:origin x="21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hyperlink" Target="https://www.ilo.org/dyn/normlex/fr/f?p=NORMLEXPUB:12100:0::NO::P12100_ILO_CODE:C190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dyn/normlex/fr/f?p=NORMLEXPUB:12100:0::NO::P12100_ILO_CODE:C190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40624-FEA0-4C7E-9C7E-CEA0DC86537B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C1B28A-0F47-4A80-A46B-FBADD7DBD38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CA" baseline="0"/>
            <a:t>Les VC ont un incidence sur le milieu de travail</a:t>
          </a:r>
          <a:endParaRPr lang="en-US"/>
        </a:p>
      </dgm:t>
    </dgm:pt>
    <dgm:pt modelId="{5421FA85-75A6-4F35-8147-D6FEE9AA1AAC}" type="parTrans" cxnId="{A19704E5-1FA2-4EBB-B01A-91862BD6AA81}">
      <dgm:prSet/>
      <dgm:spPr/>
      <dgm:t>
        <a:bodyPr/>
        <a:lstStyle/>
        <a:p>
          <a:endParaRPr lang="en-US"/>
        </a:p>
      </dgm:t>
    </dgm:pt>
    <dgm:pt modelId="{DEB37949-5252-4DFF-B143-1C6F518CAE26}" type="sibTrans" cxnId="{A19704E5-1FA2-4EBB-B01A-91862BD6AA81}">
      <dgm:prSet/>
      <dgm:spPr/>
      <dgm:t>
        <a:bodyPr/>
        <a:lstStyle/>
        <a:p>
          <a:endParaRPr lang="en-US"/>
        </a:p>
      </dgm:t>
    </dgm:pt>
    <dgm:pt modelId="{19F5D14D-58E7-4AEF-B796-1187DDA7D857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i="1" baseline="0"/>
            <a:t>OIT, Convention sur la violence et le harcèlement, 2019 (C-190), en ligne :</a:t>
          </a:r>
          <a:br>
            <a:rPr lang="fr-CA" i="1" baseline="0"/>
          </a:br>
          <a:r>
            <a:rPr lang="fr-CA" i="1" baseline="0">
              <a:hlinkClick xmlns:r="http://schemas.openxmlformats.org/officeDocument/2006/relationships" r:id="rId1"/>
            </a:rPr>
            <a:t>https://www.ilo.org/dyn/normlex/fr/f?p=NORMLEXPUB:12100:0::NO::P12100_ILO_CODE:C190</a:t>
          </a:r>
          <a:r>
            <a:rPr lang="fr-CA" i="1" baseline="0"/>
            <a:t>. </a:t>
          </a:r>
          <a:endParaRPr lang="en-US"/>
        </a:p>
      </dgm:t>
    </dgm:pt>
    <dgm:pt modelId="{03031C37-7BE1-4BB2-A4C7-D9FABF0A6751}" type="parTrans" cxnId="{3242A782-F054-40AA-A30D-8888D8F11725}">
      <dgm:prSet/>
      <dgm:spPr/>
      <dgm:t>
        <a:bodyPr/>
        <a:lstStyle/>
        <a:p>
          <a:endParaRPr lang="en-US"/>
        </a:p>
      </dgm:t>
    </dgm:pt>
    <dgm:pt modelId="{7BFA8000-18F3-4287-A6EA-A042E6998B9E}" type="sibTrans" cxnId="{3242A782-F054-40AA-A30D-8888D8F11725}">
      <dgm:prSet/>
      <dgm:spPr/>
      <dgm:t>
        <a:bodyPr/>
        <a:lstStyle/>
        <a:p>
          <a:endParaRPr lang="en-US"/>
        </a:p>
      </dgm:t>
    </dgm:pt>
    <dgm:pt modelId="{D4857E24-1A02-42E8-B6BE-5923B96F35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CA" baseline="0"/>
            <a:t>Le milieu de travail peut contribuer à prévenir les VC</a:t>
          </a:r>
          <a:endParaRPr lang="en-US"/>
        </a:p>
      </dgm:t>
    </dgm:pt>
    <dgm:pt modelId="{085F65DC-B307-46A6-AE3D-4BDC250E85C6}" type="parTrans" cxnId="{EEDF2F69-C812-4D43-93AA-EFA7FCE39A6C}">
      <dgm:prSet/>
      <dgm:spPr/>
      <dgm:t>
        <a:bodyPr/>
        <a:lstStyle/>
        <a:p>
          <a:endParaRPr lang="en-US"/>
        </a:p>
      </dgm:t>
    </dgm:pt>
    <dgm:pt modelId="{B053D04E-B7F2-453A-8E70-13D8D66A3B5B}" type="sibTrans" cxnId="{EEDF2F69-C812-4D43-93AA-EFA7FCE39A6C}">
      <dgm:prSet/>
      <dgm:spPr/>
      <dgm:t>
        <a:bodyPr/>
        <a:lstStyle/>
        <a:p>
          <a:endParaRPr lang="en-US"/>
        </a:p>
      </dgm:t>
    </dgm:pt>
    <dgm:pt modelId="{EFA833C8-ADB5-4E00-95F3-BE6B15A0D3D0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i="1" baseline="0"/>
            <a:t>En assurant le maintien en emploi de la victime</a:t>
          </a:r>
          <a:endParaRPr lang="en-US"/>
        </a:p>
      </dgm:t>
    </dgm:pt>
    <dgm:pt modelId="{F6BF323C-A9C0-4944-AC69-F1308BCAA679}" type="parTrans" cxnId="{AD599861-90D2-473B-AC19-D2C528A3CF40}">
      <dgm:prSet/>
      <dgm:spPr/>
      <dgm:t>
        <a:bodyPr/>
        <a:lstStyle/>
        <a:p>
          <a:endParaRPr lang="en-US"/>
        </a:p>
      </dgm:t>
    </dgm:pt>
    <dgm:pt modelId="{DEBB75D8-4252-43DD-97CA-CAC86C47DB34}" type="sibTrans" cxnId="{AD599861-90D2-473B-AC19-D2C528A3CF40}">
      <dgm:prSet/>
      <dgm:spPr/>
      <dgm:t>
        <a:bodyPr/>
        <a:lstStyle/>
        <a:p>
          <a:endParaRPr lang="en-US"/>
        </a:p>
      </dgm:t>
    </dgm:pt>
    <dgm:pt modelId="{C1A4217B-871A-4449-B3F8-F31A727356AD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i="1" baseline="0"/>
            <a:t>En sécurisant son environnement de travail</a:t>
          </a:r>
          <a:endParaRPr lang="en-US"/>
        </a:p>
      </dgm:t>
    </dgm:pt>
    <dgm:pt modelId="{95AD9B8C-FAB8-405B-A32D-1C5DDAB3CEC2}" type="parTrans" cxnId="{61FA6862-B6E1-47FD-A8FF-AFEBAEC6A327}">
      <dgm:prSet/>
      <dgm:spPr/>
      <dgm:t>
        <a:bodyPr/>
        <a:lstStyle/>
        <a:p>
          <a:endParaRPr lang="en-US"/>
        </a:p>
      </dgm:t>
    </dgm:pt>
    <dgm:pt modelId="{0B188C46-18B0-4FBF-89CD-5671E6E9AC46}" type="sibTrans" cxnId="{61FA6862-B6E1-47FD-A8FF-AFEBAEC6A327}">
      <dgm:prSet/>
      <dgm:spPr/>
      <dgm:t>
        <a:bodyPr/>
        <a:lstStyle/>
        <a:p>
          <a:endParaRPr lang="en-US"/>
        </a:p>
      </dgm:t>
    </dgm:pt>
    <dgm:pt modelId="{6C586057-EC4D-4FEF-953D-83F42DD08A61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i="1" baseline="0"/>
            <a:t>En signalant l’existence de la menace qui pèse sur la victime</a:t>
          </a:r>
          <a:endParaRPr lang="en-US"/>
        </a:p>
      </dgm:t>
    </dgm:pt>
    <dgm:pt modelId="{17BC680E-089B-40C3-B47B-74EC16995F9D}" type="parTrans" cxnId="{4FD00305-014A-43C6-BA70-AB30143A5A7D}">
      <dgm:prSet/>
      <dgm:spPr/>
      <dgm:t>
        <a:bodyPr/>
        <a:lstStyle/>
        <a:p>
          <a:endParaRPr lang="en-US"/>
        </a:p>
      </dgm:t>
    </dgm:pt>
    <dgm:pt modelId="{9490220D-0423-4CA4-A437-C30ABDA092B5}" type="sibTrans" cxnId="{4FD00305-014A-43C6-BA70-AB30143A5A7D}">
      <dgm:prSet/>
      <dgm:spPr/>
      <dgm:t>
        <a:bodyPr/>
        <a:lstStyle/>
        <a:p>
          <a:endParaRPr lang="en-US"/>
        </a:p>
      </dgm:t>
    </dgm:pt>
    <dgm:pt modelId="{9028A894-4A7D-428A-A896-9055A2E60F62}" type="pres">
      <dgm:prSet presAssocID="{9CA40624-FEA0-4C7E-9C7E-CEA0DC86537B}" presName="root" presStyleCnt="0">
        <dgm:presLayoutVars>
          <dgm:dir/>
          <dgm:resizeHandles val="exact"/>
        </dgm:presLayoutVars>
      </dgm:prSet>
      <dgm:spPr/>
    </dgm:pt>
    <dgm:pt modelId="{CCFA4278-B425-47D7-8AC3-BC14A5C9225B}" type="pres">
      <dgm:prSet presAssocID="{B8C1B28A-0F47-4A80-A46B-FBADD7DBD380}" presName="compNode" presStyleCnt="0"/>
      <dgm:spPr/>
    </dgm:pt>
    <dgm:pt modelId="{7BBCCDA1-B696-4BE2-B448-6D00AC191466}" type="pres">
      <dgm:prSet presAssocID="{B8C1B28A-0F47-4A80-A46B-FBADD7DBD380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e"/>
        </a:ext>
      </dgm:extLst>
    </dgm:pt>
    <dgm:pt modelId="{7CFD55D1-73EC-4573-A9E0-BE371EBABC79}" type="pres">
      <dgm:prSet presAssocID="{B8C1B28A-0F47-4A80-A46B-FBADD7DBD380}" presName="iconSpace" presStyleCnt="0"/>
      <dgm:spPr/>
    </dgm:pt>
    <dgm:pt modelId="{C8ADB5BE-9122-4838-B110-52718CBF66F8}" type="pres">
      <dgm:prSet presAssocID="{B8C1B28A-0F47-4A80-A46B-FBADD7DBD380}" presName="parTx" presStyleLbl="revTx" presStyleIdx="0" presStyleCnt="4">
        <dgm:presLayoutVars>
          <dgm:chMax val="0"/>
          <dgm:chPref val="0"/>
        </dgm:presLayoutVars>
      </dgm:prSet>
      <dgm:spPr/>
    </dgm:pt>
    <dgm:pt modelId="{F66E3B28-2E23-478C-929D-9750EFF5D415}" type="pres">
      <dgm:prSet presAssocID="{B8C1B28A-0F47-4A80-A46B-FBADD7DBD380}" presName="txSpace" presStyleCnt="0"/>
      <dgm:spPr/>
    </dgm:pt>
    <dgm:pt modelId="{0DBC9896-8E5C-46BA-A0AA-E44191BA6EC6}" type="pres">
      <dgm:prSet presAssocID="{B8C1B28A-0F47-4A80-A46B-FBADD7DBD380}" presName="desTx" presStyleLbl="revTx" presStyleIdx="1" presStyleCnt="4">
        <dgm:presLayoutVars/>
      </dgm:prSet>
      <dgm:spPr/>
    </dgm:pt>
    <dgm:pt modelId="{27E35D7A-3AF8-4A13-84D0-22C9AF70E62C}" type="pres">
      <dgm:prSet presAssocID="{DEB37949-5252-4DFF-B143-1C6F518CAE26}" presName="sibTrans" presStyleCnt="0"/>
      <dgm:spPr/>
    </dgm:pt>
    <dgm:pt modelId="{B3DEB36F-B9CC-4B51-A613-E2B34B2B4805}" type="pres">
      <dgm:prSet presAssocID="{D4857E24-1A02-42E8-B6BE-5923B96F35E1}" presName="compNode" presStyleCnt="0"/>
      <dgm:spPr/>
    </dgm:pt>
    <dgm:pt modelId="{ABF24558-D178-4BDA-B0F9-38DC65BEF823}" type="pres">
      <dgm:prSet presAssocID="{D4857E24-1A02-42E8-B6BE-5923B96F35E1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F4ABE55-46CD-4CDF-A163-B70CD2A22BEA}" type="pres">
      <dgm:prSet presAssocID="{D4857E24-1A02-42E8-B6BE-5923B96F35E1}" presName="iconSpace" presStyleCnt="0"/>
      <dgm:spPr/>
    </dgm:pt>
    <dgm:pt modelId="{DBF33BDB-1210-4701-92BA-A2BBB3C3E295}" type="pres">
      <dgm:prSet presAssocID="{D4857E24-1A02-42E8-B6BE-5923B96F35E1}" presName="parTx" presStyleLbl="revTx" presStyleIdx="2" presStyleCnt="4">
        <dgm:presLayoutVars>
          <dgm:chMax val="0"/>
          <dgm:chPref val="0"/>
        </dgm:presLayoutVars>
      </dgm:prSet>
      <dgm:spPr/>
    </dgm:pt>
    <dgm:pt modelId="{5F14467A-66E9-4803-B794-12DA0EC40613}" type="pres">
      <dgm:prSet presAssocID="{D4857E24-1A02-42E8-B6BE-5923B96F35E1}" presName="txSpace" presStyleCnt="0"/>
      <dgm:spPr/>
    </dgm:pt>
    <dgm:pt modelId="{A1A1AB2D-1A50-4B9D-99C5-18BCD9685BEE}" type="pres">
      <dgm:prSet presAssocID="{D4857E24-1A02-42E8-B6BE-5923B96F35E1}" presName="desTx" presStyleLbl="revTx" presStyleIdx="3" presStyleCnt="4">
        <dgm:presLayoutVars/>
      </dgm:prSet>
      <dgm:spPr/>
    </dgm:pt>
  </dgm:ptLst>
  <dgm:cxnLst>
    <dgm:cxn modelId="{4FD00305-014A-43C6-BA70-AB30143A5A7D}" srcId="{D4857E24-1A02-42E8-B6BE-5923B96F35E1}" destId="{6C586057-EC4D-4FEF-953D-83F42DD08A61}" srcOrd="2" destOrd="0" parTransId="{17BC680E-089B-40C3-B47B-74EC16995F9D}" sibTransId="{9490220D-0423-4CA4-A437-C30ABDA092B5}"/>
    <dgm:cxn modelId="{0E9EE311-F399-4983-90D2-144321B771B4}" type="presOf" srcId="{6C586057-EC4D-4FEF-953D-83F42DD08A61}" destId="{A1A1AB2D-1A50-4B9D-99C5-18BCD9685BEE}" srcOrd="0" destOrd="2" presId="urn:microsoft.com/office/officeart/2018/2/layout/IconLabelDescriptionList"/>
    <dgm:cxn modelId="{21560030-4BE7-4210-979E-ECE8091EC109}" type="presOf" srcId="{D4857E24-1A02-42E8-B6BE-5923B96F35E1}" destId="{DBF33BDB-1210-4701-92BA-A2BBB3C3E295}" srcOrd="0" destOrd="0" presId="urn:microsoft.com/office/officeart/2018/2/layout/IconLabelDescriptionList"/>
    <dgm:cxn modelId="{B4B2AB3A-7253-415E-A57F-C6446DE24633}" type="presOf" srcId="{EFA833C8-ADB5-4E00-95F3-BE6B15A0D3D0}" destId="{A1A1AB2D-1A50-4B9D-99C5-18BCD9685BEE}" srcOrd="0" destOrd="0" presId="urn:microsoft.com/office/officeart/2018/2/layout/IconLabelDescriptionList"/>
    <dgm:cxn modelId="{AD599861-90D2-473B-AC19-D2C528A3CF40}" srcId="{D4857E24-1A02-42E8-B6BE-5923B96F35E1}" destId="{EFA833C8-ADB5-4E00-95F3-BE6B15A0D3D0}" srcOrd="0" destOrd="0" parTransId="{F6BF323C-A9C0-4944-AC69-F1308BCAA679}" sibTransId="{DEBB75D8-4252-43DD-97CA-CAC86C47DB34}"/>
    <dgm:cxn modelId="{61FA6862-B6E1-47FD-A8FF-AFEBAEC6A327}" srcId="{D4857E24-1A02-42E8-B6BE-5923B96F35E1}" destId="{C1A4217B-871A-4449-B3F8-F31A727356AD}" srcOrd="1" destOrd="0" parTransId="{95AD9B8C-FAB8-405B-A32D-1C5DDAB3CEC2}" sibTransId="{0B188C46-18B0-4FBF-89CD-5671E6E9AC46}"/>
    <dgm:cxn modelId="{EEDF2F69-C812-4D43-93AA-EFA7FCE39A6C}" srcId="{9CA40624-FEA0-4C7E-9C7E-CEA0DC86537B}" destId="{D4857E24-1A02-42E8-B6BE-5923B96F35E1}" srcOrd="1" destOrd="0" parTransId="{085F65DC-B307-46A6-AE3D-4BDC250E85C6}" sibTransId="{B053D04E-B7F2-453A-8E70-13D8D66A3B5B}"/>
    <dgm:cxn modelId="{3242A782-F054-40AA-A30D-8888D8F11725}" srcId="{B8C1B28A-0F47-4A80-A46B-FBADD7DBD380}" destId="{19F5D14D-58E7-4AEF-B796-1187DDA7D857}" srcOrd="0" destOrd="0" parTransId="{03031C37-7BE1-4BB2-A4C7-D9FABF0A6751}" sibTransId="{7BFA8000-18F3-4287-A6EA-A042E6998B9E}"/>
    <dgm:cxn modelId="{12A856A0-1075-4221-BCBD-417B7BC9B12A}" type="presOf" srcId="{C1A4217B-871A-4449-B3F8-F31A727356AD}" destId="{A1A1AB2D-1A50-4B9D-99C5-18BCD9685BEE}" srcOrd="0" destOrd="1" presId="urn:microsoft.com/office/officeart/2018/2/layout/IconLabelDescriptionList"/>
    <dgm:cxn modelId="{22E019B3-3FC1-4AE4-8AF0-AADA10B73BF3}" type="presOf" srcId="{19F5D14D-58E7-4AEF-B796-1187DDA7D857}" destId="{0DBC9896-8E5C-46BA-A0AA-E44191BA6EC6}" srcOrd="0" destOrd="0" presId="urn:microsoft.com/office/officeart/2018/2/layout/IconLabelDescriptionList"/>
    <dgm:cxn modelId="{A73F89C4-FEF8-4CF2-9842-1EF43B8CDB46}" type="presOf" srcId="{B8C1B28A-0F47-4A80-A46B-FBADD7DBD380}" destId="{C8ADB5BE-9122-4838-B110-52718CBF66F8}" srcOrd="0" destOrd="0" presId="urn:microsoft.com/office/officeart/2018/2/layout/IconLabelDescriptionList"/>
    <dgm:cxn modelId="{A19704E5-1FA2-4EBB-B01A-91862BD6AA81}" srcId="{9CA40624-FEA0-4C7E-9C7E-CEA0DC86537B}" destId="{B8C1B28A-0F47-4A80-A46B-FBADD7DBD380}" srcOrd="0" destOrd="0" parTransId="{5421FA85-75A6-4F35-8147-D6FEE9AA1AAC}" sibTransId="{DEB37949-5252-4DFF-B143-1C6F518CAE26}"/>
    <dgm:cxn modelId="{8BA427EA-C88F-4CBF-8320-99AC3813702B}" type="presOf" srcId="{9CA40624-FEA0-4C7E-9C7E-CEA0DC86537B}" destId="{9028A894-4A7D-428A-A896-9055A2E60F62}" srcOrd="0" destOrd="0" presId="urn:microsoft.com/office/officeart/2018/2/layout/IconLabelDescriptionList"/>
    <dgm:cxn modelId="{AF611E37-0B21-4EAD-A52F-C70C924CD26E}" type="presParOf" srcId="{9028A894-4A7D-428A-A896-9055A2E60F62}" destId="{CCFA4278-B425-47D7-8AC3-BC14A5C9225B}" srcOrd="0" destOrd="0" presId="urn:microsoft.com/office/officeart/2018/2/layout/IconLabelDescriptionList"/>
    <dgm:cxn modelId="{507E3F7B-ED97-4598-8C83-6EA9C74213D0}" type="presParOf" srcId="{CCFA4278-B425-47D7-8AC3-BC14A5C9225B}" destId="{7BBCCDA1-B696-4BE2-B448-6D00AC191466}" srcOrd="0" destOrd="0" presId="urn:microsoft.com/office/officeart/2018/2/layout/IconLabelDescriptionList"/>
    <dgm:cxn modelId="{A7A9DA2E-AEEE-4443-9399-7D008202FADA}" type="presParOf" srcId="{CCFA4278-B425-47D7-8AC3-BC14A5C9225B}" destId="{7CFD55D1-73EC-4573-A9E0-BE371EBABC79}" srcOrd="1" destOrd="0" presId="urn:microsoft.com/office/officeart/2018/2/layout/IconLabelDescriptionList"/>
    <dgm:cxn modelId="{9FB65CD8-002E-4B1C-9EDB-A97447712DB6}" type="presParOf" srcId="{CCFA4278-B425-47D7-8AC3-BC14A5C9225B}" destId="{C8ADB5BE-9122-4838-B110-52718CBF66F8}" srcOrd="2" destOrd="0" presId="urn:microsoft.com/office/officeart/2018/2/layout/IconLabelDescriptionList"/>
    <dgm:cxn modelId="{C0CB326B-F210-41B1-ABDA-C70240612501}" type="presParOf" srcId="{CCFA4278-B425-47D7-8AC3-BC14A5C9225B}" destId="{F66E3B28-2E23-478C-929D-9750EFF5D415}" srcOrd="3" destOrd="0" presId="urn:microsoft.com/office/officeart/2018/2/layout/IconLabelDescriptionList"/>
    <dgm:cxn modelId="{11018A18-9566-4B55-87F0-84BAE4196AD4}" type="presParOf" srcId="{CCFA4278-B425-47D7-8AC3-BC14A5C9225B}" destId="{0DBC9896-8E5C-46BA-A0AA-E44191BA6EC6}" srcOrd="4" destOrd="0" presId="urn:microsoft.com/office/officeart/2018/2/layout/IconLabelDescriptionList"/>
    <dgm:cxn modelId="{75DC8E16-787C-4A21-819D-E7DE0FAEA289}" type="presParOf" srcId="{9028A894-4A7D-428A-A896-9055A2E60F62}" destId="{27E35D7A-3AF8-4A13-84D0-22C9AF70E62C}" srcOrd="1" destOrd="0" presId="urn:microsoft.com/office/officeart/2018/2/layout/IconLabelDescriptionList"/>
    <dgm:cxn modelId="{4244C67F-3D20-41B4-BB46-49F99372D859}" type="presParOf" srcId="{9028A894-4A7D-428A-A896-9055A2E60F62}" destId="{B3DEB36F-B9CC-4B51-A613-E2B34B2B4805}" srcOrd="2" destOrd="0" presId="urn:microsoft.com/office/officeart/2018/2/layout/IconLabelDescriptionList"/>
    <dgm:cxn modelId="{E162504C-92F8-4887-BCD1-0CCB0A7F16BA}" type="presParOf" srcId="{B3DEB36F-B9CC-4B51-A613-E2B34B2B4805}" destId="{ABF24558-D178-4BDA-B0F9-38DC65BEF823}" srcOrd="0" destOrd="0" presId="urn:microsoft.com/office/officeart/2018/2/layout/IconLabelDescriptionList"/>
    <dgm:cxn modelId="{EB1D154F-7768-4ADD-978D-F752DA0B2059}" type="presParOf" srcId="{B3DEB36F-B9CC-4B51-A613-E2B34B2B4805}" destId="{DF4ABE55-46CD-4CDF-A163-B70CD2A22BEA}" srcOrd="1" destOrd="0" presId="urn:microsoft.com/office/officeart/2018/2/layout/IconLabelDescriptionList"/>
    <dgm:cxn modelId="{AF571621-01A6-48D9-9818-B080271C13E6}" type="presParOf" srcId="{B3DEB36F-B9CC-4B51-A613-E2B34B2B4805}" destId="{DBF33BDB-1210-4701-92BA-A2BBB3C3E295}" srcOrd="2" destOrd="0" presId="urn:microsoft.com/office/officeart/2018/2/layout/IconLabelDescriptionList"/>
    <dgm:cxn modelId="{B2850FC4-161F-4B58-BCD6-724083596C2B}" type="presParOf" srcId="{B3DEB36F-B9CC-4B51-A613-E2B34B2B4805}" destId="{5F14467A-66E9-4803-B794-12DA0EC40613}" srcOrd="3" destOrd="0" presId="urn:microsoft.com/office/officeart/2018/2/layout/IconLabelDescriptionList"/>
    <dgm:cxn modelId="{C6E741EC-FDA6-46BD-B312-8937741949F3}" type="presParOf" srcId="{B3DEB36F-B9CC-4B51-A613-E2B34B2B4805}" destId="{A1A1AB2D-1A50-4B9D-99C5-18BCD9685BE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A87D5-11D8-47F8-8D53-25B243219EF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E200868-35CB-46AE-8B5A-E7DBE096C18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CA"/>
            <a:t>Identification des personnes en charge de l’application des mesures et des suivis</a:t>
          </a:r>
          <a:endParaRPr lang="en-US"/>
        </a:p>
      </dgm:t>
    </dgm:pt>
    <dgm:pt modelId="{6613B93C-BD2E-423F-A812-23A4C4527E95}" type="parTrans" cxnId="{296F8F8D-BD06-4C72-A734-279951BA4FC6}">
      <dgm:prSet/>
      <dgm:spPr/>
      <dgm:t>
        <a:bodyPr/>
        <a:lstStyle/>
        <a:p>
          <a:endParaRPr lang="en-US"/>
        </a:p>
      </dgm:t>
    </dgm:pt>
    <dgm:pt modelId="{DF553BDB-EC45-4F85-A2F2-F07043EAE136}" type="sibTrans" cxnId="{296F8F8D-BD06-4C72-A734-279951BA4FC6}">
      <dgm:prSet/>
      <dgm:spPr/>
      <dgm:t>
        <a:bodyPr/>
        <a:lstStyle/>
        <a:p>
          <a:endParaRPr lang="en-US"/>
        </a:p>
      </dgm:t>
    </dgm:pt>
    <dgm:pt modelId="{FACD85CA-1FBA-45F1-A619-1927844923E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CA"/>
            <a:t>Formation du personnel</a:t>
          </a:r>
          <a:endParaRPr lang="en-US"/>
        </a:p>
      </dgm:t>
    </dgm:pt>
    <dgm:pt modelId="{DC9C11FE-439A-49A8-9E55-FB0A5645A2C4}" type="parTrans" cxnId="{682BE039-CEBD-48DC-910D-1E814546EDDF}">
      <dgm:prSet/>
      <dgm:spPr/>
      <dgm:t>
        <a:bodyPr/>
        <a:lstStyle/>
        <a:p>
          <a:endParaRPr lang="en-US"/>
        </a:p>
      </dgm:t>
    </dgm:pt>
    <dgm:pt modelId="{B2994183-330C-49EE-8998-AC210F4216EF}" type="sibTrans" cxnId="{682BE039-CEBD-48DC-910D-1E814546EDDF}">
      <dgm:prSet/>
      <dgm:spPr/>
      <dgm:t>
        <a:bodyPr/>
        <a:lstStyle/>
        <a:p>
          <a:endParaRPr lang="en-US"/>
        </a:p>
      </dgm:t>
    </dgm:pt>
    <dgm:pt modelId="{C3C563D3-57B9-43EF-89AF-C539A6CC089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CA"/>
            <a:t>Équilibre entre la droit à la protection et le droit à la confidentialité</a:t>
          </a:r>
          <a:endParaRPr lang="en-US"/>
        </a:p>
      </dgm:t>
    </dgm:pt>
    <dgm:pt modelId="{21338C32-E1B1-4064-9BF1-C6163AC73A80}" type="parTrans" cxnId="{4C9A8938-93E3-4641-8499-35E8F924AC2A}">
      <dgm:prSet/>
      <dgm:spPr/>
      <dgm:t>
        <a:bodyPr/>
        <a:lstStyle/>
        <a:p>
          <a:endParaRPr lang="en-US"/>
        </a:p>
      </dgm:t>
    </dgm:pt>
    <dgm:pt modelId="{3F558233-6F56-40B1-9169-7A142D10242C}" type="sibTrans" cxnId="{4C9A8938-93E3-4641-8499-35E8F924AC2A}">
      <dgm:prSet/>
      <dgm:spPr/>
      <dgm:t>
        <a:bodyPr/>
        <a:lstStyle/>
        <a:p>
          <a:endParaRPr lang="en-US"/>
        </a:p>
      </dgm:t>
    </dgm:pt>
    <dgm:pt modelId="{A5702FC4-273A-4FF5-B879-E8C142B5DE7F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Mise en place de « conditions favorables au signalement »</a:t>
          </a:r>
          <a:endParaRPr lang="en-US" dirty="0"/>
        </a:p>
      </dgm:t>
    </dgm:pt>
    <dgm:pt modelId="{2073239A-C800-4D88-A678-4076B0254385}" type="parTrans" cxnId="{EA99D462-AFEA-4A45-8850-3613A68272A9}">
      <dgm:prSet/>
      <dgm:spPr/>
      <dgm:t>
        <a:bodyPr/>
        <a:lstStyle/>
        <a:p>
          <a:endParaRPr lang="en-US"/>
        </a:p>
      </dgm:t>
    </dgm:pt>
    <dgm:pt modelId="{7407CABB-3270-4292-8D52-4BD290323EDB}" type="sibTrans" cxnId="{EA99D462-AFEA-4A45-8850-3613A68272A9}">
      <dgm:prSet/>
      <dgm:spPr/>
      <dgm:t>
        <a:bodyPr/>
        <a:lstStyle/>
        <a:p>
          <a:endParaRPr lang="en-US"/>
        </a:p>
      </dgm:t>
    </dgm:pt>
    <dgm:pt modelId="{A7730010-F5FF-44D5-AA9D-E2C3FD869FB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CA"/>
            <a:t>Cas ou l’agresseur est aussi un employé</a:t>
          </a:r>
          <a:endParaRPr lang="en-US"/>
        </a:p>
      </dgm:t>
    </dgm:pt>
    <dgm:pt modelId="{91A1CAF3-2A7A-4908-A8F4-047CE087082E}" type="parTrans" cxnId="{DE30DC9F-BCFF-4E2C-A22F-24A339036918}">
      <dgm:prSet/>
      <dgm:spPr/>
      <dgm:t>
        <a:bodyPr/>
        <a:lstStyle/>
        <a:p>
          <a:endParaRPr lang="en-US"/>
        </a:p>
      </dgm:t>
    </dgm:pt>
    <dgm:pt modelId="{CFCC0262-64EB-40FC-9411-CC6CEE9AB0A0}" type="sibTrans" cxnId="{DE30DC9F-BCFF-4E2C-A22F-24A339036918}">
      <dgm:prSet/>
      <dgm:spPr/>
      <dgm:t>
        <a:bodyPr/>
        <a:lstStyle/>
        <a:p>
          <a:endParaRPr lang="en-US"/>
        </a:p>
      </dgm:t>
    </dgm:pt>
    <dgm:pt modelId="{E5A8B8EE-7C11-47FD-9615-027008BEB1FD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Obligation faite aux employés de ne pas «  mettre en danger la santé, la sécurité ou l’intégrité physique ou psychique des autres personnes qui se trouvent sur les lieux de travail ou à proximité des lieux de travail »</a:t>
          </a:r>
        </a:p>
        <a:p>
          <a:endParaRPr lang="en-US" dirty="0"/>
        </a:p>
      </dgm:t>
    </dgm:pt>
    <dgm:pt modelId="{C0131213-D992-4E0F-95E0-22D7B14360EA}" type="parTrans" cxnId="{071FA237-6528-4DC8-AEAA-E1F4EF21422B}">
      <dgm:prSet/>
      <dgm:spPr/>
      <dgm:t>
        <a:bodyPr/>
        <a:lstStyle/>
        <a:p>
          <a:endParaRPr lang="en-US"/>
        </a:p>
      </dgm:t>
    </dgm:pt>
    <dgm:pt modelId="{9EF54E48-E45E-4462-A996-823F462A546B}" type="sibTrans" cxnId="{071FA237-6528-4DC8-AEAA-E1F4EF21422B}">
      <dgm:prSet/>
      <dgm:spPr/>
      <dgm:t>
        <a:bodyPr/>
        <a:lstStyle/>
        <a:p>
          <a:endParaRPr lang="en-US"/>
        </a:p>
      </dgm:t>
    </dgm:pt>
    <dgm:pt modelId="{60811D15-90BD-47AF-A907-906391A1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CA" dirty="0"/>
            <a:t>Pour finir : Bien que les typologies de la violence peuvent changer, les interventions se rejoignent</a:t>
          </a:r>
          <a:r>
            <a:rPr lang="fr-CA"/>
            <a:t>. </a:t>
          </a:r>
        </a:p>
        <a:p>
          <a:pPr>
            <a:lnSpc>
              <a:spcPct val="100000"/>
            </a:lnSpc>
            <a:defRPr b="1"/>
          </a:pPr>
          <a:r>
            <a:rPr lang="fr-CA"/>
            <a:t>Et </a:t>
          </a:r>
          <a:r>
            <a:rPr lang="fr-CA" dirty="0"/>
            <a:t>surtout : il faut former, former…</a:t>
          </a:r>
          <a:endParaRPr lang="en-US" dirty="0"/>
        </a:p>
      </dgm:t>
    </dgm:pt>
    <dgm:pt modelId="{4422C841-192F-4940-B842-F7317B314AEA}" type="parTrans" cxnId="{A1139CAC-F1F2-49B5-9241-CD858D966123}">
      <dgm:prSet/>
      <dgm:spPr/>
      <dgm:t>
        <a:bodyPr/>
        <a:lstStyle/>
        <a:p>
          <a:endParaRPr lang="en-US"/>
        </a:p>
      </dgm:t>
    </dgm:pt>
    <dgm:pt modelId="{E9475610-05F2-4A66-BD5B-0A871A35FE3C}" type="sibTrans" cxnId="{A1139CAC-F1F2-49B5-9241-CD858D966123}">
      <dgm:prSet/>
      <dgm:spPr/>
      <dgm:t>
        <a:bodyPr/>
        <a:lstStyle/>
        <a:p>
          <a:endParaRPr lang="en-US"/>
        </a:p>
      </dgm:t>
    </dgm:pt>
    <dgm:pt modelId="{FB316881-E301-4CE5-A7C6-8719FB3167DD}" type="pres">
      <dgm:prSet presAssocID="{826A87D5-11D8-47F8-8D53-25B243219EFF}" presName="root" presStyleCnt="0">
        <dgm:presLayoutVars>
          <dgm:dir/>
          <dgm:resizeHandles val="exact"/>
        </dgm:presLayoutVars>
      </dgm:prSet>
      <dgm:spPr/>
    </dgm:pt>
    <dgm:pt modelId="{5D88F84F-9438-4C27-AC49-A102567B121F}" type="pres">
      <dgm:prSet presAssocID="{8E200868-35CB-46AE-8B5A-E7DBE096C182}" presName="compNode" presStyleCnt="0"/>
      <dgm:spPr/>
    </dgm:pt>
    <dgm:pt modelId="{535AF682-76E7-470B-BA56-FE2C76B28DA3}" type="pres">
      <dgm:prSet presAssocID="{8E200868-35CB-46AE-8B5A-E7DBE096C18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7F940F77-1ED1-4072-8604-0EA2BB2FD0E9}" type="pres">
      <dgm:prSet presAssocID="{8E200868-35CB-46AE-8B5A-E7DBE096C182}" presName="iconSpace" presStyleCnt="0"/>
      <dgm:spPr/>
    </dgm:pt>
    <dgm:pt modelId="{C182EFC6-0BF2-43B2-AC00-9EB4698BAA0A}" type="pres">
      <dgm:prSet presAssocID="{8E200868-35CB-46AE-8B5A-E7DBE096C182}" presName="parTx" presStyleLbl="revTx" presStyleIdx="0" presStyleCnt="10">
        <dgm:presLayoutVars>
          <dgm:chMax val="0"/>
          <dgm:chPref val="0"/>
        </dgm:presLayoutVars>
      </dgm:prSet>
      <dgm:spPr/>
    </dgm:pt>
    <dgm:pt modelId="{6EB6A70F-7654-4A75-BEDB-A967CC79F25F}" type="pres">
      <dgm:prSet presAssocID="{8E200868-35CB-46AE-8B5A-E7DBE096C182}" presName="txSpace" presStyleCnt="0"/>
      <dgm:spPr/>
    </dgm:pt>
    <dgm:pt modelId="{0B16CB59-675A-44E2-B59D-EBD150B3B49F}" type="pres">
      <dgm:prSet presAssocID="{8E200868-35CB-46AE-8B5A-E7DBE096C182}" presName="desTx" presStyleLbl="revTx" presStyleIdx="1" presStyleCnt="10">
        <dgm:presLayoutVars/>
      </dgm:prSet>
      <dgm:spPr/>
    </dgm:pt>
    <dgm:pt modelId="{96B3A69C-6057-4DDC-87FF-1760761DBC5E}" type="pres">
      <dgm:prSet presAssocID="{DF553BDB-EC45-4F85-A2F2-F07043EAE136}" presName="sibTrans" presStyleCnt="0"/>
      <dgm:spPr/>
    </dgm:pt>
    <dgm:pt modelId="{E0E27BA5-7C09-4F96-93E0-3DDBBA062A4E}" type="pres">
      <dgm:prSet presAssocID="{FACD85CA-1FBA-45F1-A619-1927844923E4}" presName="compNode" presStyleCnt="0"/>
      <dgm:spPr/>
    </dgm:pt>
    <dgm:pt modelId="{0E06A8F6-DEBE-4700-8D84-5A2C844421F9}" type="pres">
      <dgm:prSet presAssocID="{FACD85CA-1FBA-45F1-A619-1927844923E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ilisateurs"/>
        </a:ext>
      </dgm:extLst>
    </dgm:pt>
    <dgm:pt modelId="{F13D004F-AFC6-4A92-92EB-7DADD0D2DF17}" type="pres">
      <dgm:prSet presAssocID="{FACD85CA-1FBA-45F1-A619-1927844923E4}" presName="iconSpace" presStyleCnt="0"/>
      <dgm:spPr/>
    </dgm:pt>
    <dgm:pt modelId="{B6B7EFDD-D21E-44C6-ABF1-3AF8F0ED30A5}" type="pres">
      <dgm:prSet presAssocID="{FACD85CA-1FBA-45F1-A619-1927844923E4}" presName="parTx" presStyleLbl="revTx" presStyleIdx="2" presStyleCnt="10">
        <dgm:presLayoutVars>
          <dgm:chMax val="0"/>
          <dgm:chPref val="0"/>
        </dgm:presLayoutVars>
      </dgm:prSet>
      <dgm:spPr/>
    </dgm:pt>
    <dgm:pt modelId="{9ACB2A1B-EA44-4D2F-ADB6-1A28266C4F5D}" type="pres">
      <dgm:prSet presAssocID="{FACD85CA-1FBA-45F1-A619-1927844923E4}" presName="txSpace" presStyleCnt="0"/>
      <dgm:spPr/>
    </dgm:pt>
    <dgm:pt modelId="{FCA3A996-0185-49D3-9037-25884D1267EC}" type="pres">
      <dgm:prSet presAssocID="{FACD85CA-1FBA-45F1-A619-1927844923E4}" presName="desTx" presStyleLbl="revTx" presStyleIdx="3" presStyleCnt="10">
        <dgm:presLayoutVars/>
      </dgm:prSet>
      <dgm:spPr/>
    </dgm:pt>
    <dgm:pt modelId="{0D6CA46E-D11D-47CD-818F-B08D920AE8DC}" type="pres">
      <dgm:prSet presAssocID="{B2994183-330C-49EE-8998-AC210F4216EF}" presName="sibTrans" presStyleCnt="0"/>
      <dgm:spPr/>
    </dgm:pt>
    <dgm:pt modelId="{6A647F99-F936-4BE1-ACBB-54921ADAAAEC}" type="pres">
      <dgm:prSet presAssocID="{C3C563D3-57B9-43EF-89AF-C539A6CC0891}" presName="compNode" presStyleCnt="0"/>
      <dgm:spPr/>
    </dgm:pt>
    <dgm:pt modelId="{8EB5037D-7D33-4CDF-BBFD-9314DA6CFBE8}" type="pres">
      <dgm:prSet presAssocID="{C3C563D3-57B9-43EF-89AF-C539A6CC089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6026B03-243F-4852-AC6C-1A0AB8D8E419}" type="pres">
      <dgm:prSet presAssocID="{C3C563D3-57B9-43EF-89AF-C539A6CC0891}" presName="iconSpace" presStyleCnt="0"/>
      <dgm:spPr/>
    </dgm:pt>
    <dgm:pt modelId="{87A329D0-6C3C-4DAF-9F35-52726D9EFA73}" type="pres">
      <dgm:prSet presAssocID="{C3C563D3-57B9-43EF-89AF-C539A6CC0891}" presName="parTx" presStyleLbl="revTx" presStyleIdx="4" presStyleCnt="10">
        <dgm:presLayoutVars>
          <dgm:chMax val="0"/>
          <dgm:chPref val="0"/>
        </dgm:presLayoutVars>
      </dgm:prSet>
      <dgm:spPr/>
    </dgm:pt>
    <dgm:pt modelId="{ECE01A6C-CD0A-4549-9E5D-21C04F78BDCF}" type="pres">
      <dgm:prSet presAssocID="{C3C563D3-57B9-43EF-89AF-C539A6CC0891}" presName="txSpace" presStyleCnt="0"/>
      <dgm:spPr/>
    </dgm:pt>
    <dgm:pt modelId="{2BA42586-3FF8-4F46-AC1A-ED9248544179}" type="pres">
      <dgm:prSet presAssocID="{C3C563D3-57B9-43EF-89AF-C539A6CC0891}" presName="desTx" presStyleLbl="revTx" presStyleIdx="5" presStyleCnt="10" custLinFactNeighborY="4246">
        <dgm:presLayoutVars/>
      </dgm:prSet>
      <dgm:spPr/>
    </dgm:pt>
    <dgm:pt modelId="{71A8EE58-2B85-438F-A564-C228A37ECA9A}" type="pres">
      <dgm:prSet presAssocID="{3F558233-6F56-40B1-9169-7A142D10242C}" presName="sibTrans" presStyleCnt="0"/>
      <dgm:spPr/>
    </dgm:pt>
    <dgm:pt modelId="{C6E8F782-7B0E-4502-BC10-306383153865}" type="pres">
      <dgm:prSet presAssocID="{A7730010-F5FF-44D5-AA9D-E2C3FD869FB5}" presName="compNode" presStyleCnt="0"/>
      <dgm:spPr/>
    </dgm:pt>
    <dgm:pt modelId="{85149B6F-5DAC-4E8E-9460-38FC9C4D877C}" type="pres">
      <dgm:prSet presAssocID="{A7730010-F5FF-44D5-AA9D-E2C3FD869FB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CC34B39-EB2E-4A8B-AE66-5994E9DA4684}" type="pres">
      <dgm:prSet presAssocID="{A7730010-F5FF-44D5-AA9D-E2C3FD869FB5}" presName="iconSpace" presStyleCnt="0"/>
      <dgm:spPr/>
    </dgm:pt>
    <dgm:pt modelId="{9AFE54AF-DC6C-402C-8F48-B702F01E1C44}" type="pres">
      <dgm:prSet presAssocID="{A7730010-F5FF-44D5-AA9D-E2C3FD869FB5}" presName="parTx" presStyleLbl="revTx" presStyleIdx="6" presStyleCnt="10">
        <dgm:presLayoutVars>
          <dgm:chMax val="0"/>
          <dgm:chPref val="0"/>
        </dgm:presLayoutVars>
      </dgm:prSet>
      <dgm:spPr/>
    </dgm:pt>
    <dgm:pt modelId="{A2148C45-7DAA-4FE7-B9D6-A3357640FE1F}" type="pres">
      <dgm:prSet presAssocID="{A7730010-F5FF-44D5-AA9D-E2C3FD869FB5}" presName="txSpace" presStyleCnt="0"/>
      <dgm:spPr/>
    </dgm:pt>
    <dgm:pt modelId="{F4BF9A1A-DE0F-44DB-A490-352A27998AD1}" type="pres">
      <dgm:prSet presAssocID="{A7730010-F5FF-44D5-AA9D-E2C3FD869FB5}" presName="desTx" presStyleLbl="revTx" presStyleIdx="7" presStyleCnt="10" custLinFactNeighborX="3752" custLinFactNeighborY="-19536">
        <dgm:presLayoutVars/>
      </dgm:prSet>
      <dgm:spPr/>
    </dgm:pt>
    <dgm:pt modelId="{21835AFD-FE5C-4B97-A382-DB8C2D926AFC}" type="pres">
      <dgm:prSet presAssocID="{CFCC0262-64EB-40FC-9411-CC6CEE9AB0A0}" presName="sibTrans" presStyleCnt="0"/>
      <dgm:spPr/>
    </dgm:pt>
    <dgm:pt modelId="{40BD2D34-6B4D-40BF-B000-15FA9A6B5685}" type="pres">
      <dgm:prSet presAssocID="{60811D15-90BD-47AF-A907-906391A1D2D9}" presName="compNode" presStyleCnt="0"/>
      <dgm:spPr/>
    </dgm:pt>
    <dgm:pt modelId="{35C24FDA-3BD5-4BC7-848A-1BD7C03823FD}" type="pres">
      <dgm:prSet presAssocID="{60811D15-90BD-47AF-A907-906391A1D2D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5A2B3EE-B8B9-48B5-A56D-17D6415277A8}" type="pres">
      <dgm:prSet presAssocID="{60811D15-90BD-47AF-A907-906391A1D2D9}" presName="iconSpace" presStyleCnt="0"/>
      <dgm:spPr/>
    </dgm:pt>
    <dgm:pt modelId="{6163EBE1-DD2D-439F-99DF-8A53DEB77422}" type="pres">
      <dgm:prSet presAssocID="{60811D15-90BD-47AF-A907-906391A1D2D9}" presName="parTx" presStyleLbl="revTx" presStyleIdx="8" presStyleCnt="10">
        <dgm:presLayoutVars>
          <dgm:chMax val="0"/>
          <dgm:chPref val="0"/>
        </dgm:presLayoutVars>
      </dgm:prSet>
      <dgm:spPr/>
    </dgm:pt>
    <dgm:pt modelId="{4E7C12E4-A7CD-4D95-8820-C0871C2C7FBC}" type="pres">
      <dgm:prSet presAssocID="{60811D15-90BD-47AF-A907-906391A1D2D9}" presName="txSpace" presStyleCnt="0"/>
      <dgm:spPr/>
    </dgm:pt>
    <dgm:pt modelId="{D57774EE-DC59-4C9B-9AFA-702C2333A1E2}" type="pres">
      <dgm:prSet presAssocID="{60811D15-90BD-47AF-A907-906391A1D2D9}" presName="desTx" presStyleLbl="revTx" presStyleIdx="9" presStyleCnt="10">
        <dgm:presLayoutVars/>
      </dgm:prSet>
      <dgm:spPr/>
    </dgm:pt>
  </dgm:ptLst>
  <dgm:cxnLst>
    <dgm:cxn modelId="{29859D2F-514C-489E-9F7E-6276F4D051C3}" type="presOf" srcId="{A7730010-F5FF-44D5-AA9D-E2C3FD869FB5}" destId="{9AFE54AF-DC6C-402C-8F48-B702F01E1C44}" srcOrd="0" destOrd="0" presId="urn:microsoft.com/office/officeart/2018/5/layout/CenteredIconLabelDescriptionList"/>
    <dgm:cxn modelId="{071FA237-6528-4DC8-AEAA-E1F4EF21422B}" srcId="{A7730010-F5FF-44D5-AA9D-E2C3FD869FB5}" destId="{E5A8B8EE-7C11-47FD-9615-027008BEB1FD}" srcOrd="0" destOrd="0" parTransId="{C0131213-D992-4E0F-95E0-22D7B14360EA}" sibTransId="{9EF54E48-E45E-4462-A996-823F462A546B}"/>
    <dgm:cxn modelId="{4C9A8938-93E3-4641-8499-35E8F924AC2A}" srcId="{826A87D5-11D8-47F8-8D53-25B243219EFF}" destId="{C3C563D3-57B9-43EF-89AF-C539A6CC0891}" srcOrd="2" destOrd="0" parTransId="{21338C32-E1B1-4064-9BF1-C6163AC73A80}" sibTransId="{3F558233-6F56-40B1-9169-7A142D10242C}"/>
    <dgm:cxn modelId="{682BE039-CEBD-48DC-910D-1E814546EDDF}" srcId="{826A87D5-11D8-47F8-8D53-25B243219EFF}" destId="{FACD85CA-1FBA-45F1-A619-1927844923E4}" srcOrd="1" destOrd="0" parTransId="{DC9C11FE-439A-49A8-9E55-FB0A5645A2C4}" sibTransId="{B2994183-330C-49EE-8998-AC210F4216EF}"/>
    <dgm:cxn modelId="{7E830F45-F795-4905-B8D2-7DE3CE6F415C}" type="presOf" srcId="{60811D15-90BD-47AF-A907-906391A1D2D9}" destId="{6163EBE1-DD2D-439F-99DF-8A53DEB77422}" srcOrd="0" destOrd="0" presId="urn:microsoft.com/office/officeart/2018/5/layout/CenteredIconLabelDescriptionList"/>
    <dgm:cxn modelId="{EA99D462-AFEA-4A45-8850-3613A68272A9}" srcId="{C3C563D3-57B9-43EF-89AF-C539A6CC0891}" destId="{A5702FC4-273A-4FF5-B879-E8C142B5DE7F}" srcOrd="0" destOrd="0" parTransId="{2073239A-C800-4D88-A678-4076B0254385}" sibTransId="{7407CABB-3270-4292-8D52-4BD290323EDB}"/>
    <dgm:cxn modelId="{DD22357A-B7B9-4B83-B11B-E6A24DC26956}" type="presOf" srcId="{E5A8B8EE-7C11-47FD-9615-027008BEB1FD}" destId="{F4BF9A1A-DE0F-44DB-A490-352A27998AD1}" srcOrd="0" destOrd="0" presId="urn:microsoft.com/office/officeart/2018/5/layout/CenteredIconLabelDescriptionList"/>
    <dgm:cxn modelId="{33D5E47C-AE20-4F04-A723-54C9168E846F}" type="presOf" srcId="{FACD85CA-1FBA-45F1-A619-1927844923E4}" destId="{B6B7EFDD-D21E-44C6-ABF1-3AF8F0ED30A5}" srcOrd="0" destOrd="0" presId="urn:microsoft.com/office/officeart/2018/5/layout/CenteredIconLabelDescriptionList"/>
    <dgm:cxn modelId="{6331BB7F-27E6-4667-974A-1E9022E4B34C}" type="presOf" srcId="{8E200868-35CB-46AE-8B5A-E7DBE096C182}" destId="{C182EFC6-0BF2-43B2-AC00-9EB4698BAA0A}" srcOrd="0" destOrd="0" presId="urn:microsoft.com/office/officeart/2018/5/layout/CenteredIconLabelDescriptionList"/>
    <dgm:cxn modelId="{296F8F8D-BD06-4C72-A734-279951BA4FC6}" srcId="{826A87D5-11D8-47F8-8D53-25B243219EFF}" destId="{8E200868-35CB-46AE-8B5A-E7DBE096C182}" srcOrd="0" destOrd="0" parTransId="{6613B93C-BD2E-423F-A812-23A4C4527E95}" sibTransId="{DF553BDB-EC45-4F85-A2F2-F07043EAE136}"/>
    <dgm:cxn modelId="{DE30DC9F-BCFF-4E2C-A22F-24A339036918}" srcId="{826A87D5-11D8-47F8-8D53-25B243219EFF}" destId="{A7730010-F5FF-44D5-AA9D-E2C3FD869FB5}" srcOrd="3" destOrd="0" parTransId="{91A1CAF3-2A7A-4908-A8F4-047CE087082E}" sibTransId="{CFCC0262-64EB-40FC-9411-CC6CEE9AB0A0}"/>
    <dgm:cxn modelId="{29DFA5A8-29E6-4B9B-A2BC-AF5850FCE6A8}" type="presOf" srcId="{826A87D5-11D8-47F8-8D53-25B243219EFF}" destId="{FB316881-E301-4CE5-A7C6-8719FB3167DD}" srcOrd="0" destOrd="0" presId="urn:microsoft.com/office/officeart/2018/5/layout/CenteredIconLabelDescriptionList"/>
    <dgm:cxn modelId="{A1139CAC-F1F2-49B5-9241-CD858D966123}" srcId="{826A87D5-11D8-47F8-8D53-25B243219EFF}" destId="{60811D15-90BD-47AF-A907-906391A1D2D9}" srcOrd="4" destOrd="0" parTransId="{4422C841-192F-4940-B842-F7317B314AEA}" sibTransId="{E9475610-05F2-4A66-BD5B-0A871A35FE3C}"/>
    <dgm:cxn modelId="{1756FDEC-A138-4D1C-89FD-5B38C92085DB}" type="presOf" srcId="{A5702FC4-273A-4FF5-B879-E8C142B5DE7F}" destId="{2BA42586-3FF8-4F46-AC1A-ED9248544179}" srcOrd="0" destOrd="0" presId="urn:microsoft.com/office/officeart/2018/5/layout/CenteredIconLabelDescriptionList"/>
    <dgm:cxn modelId="{344CB0F0-7FA6-47C2-913D-D7BC7043CC63}" type="presOf" srcId="{C3C563D3-57B9-43EF-89AF-C539A6CC0891}" destId="{87A329D0-6C3C-4DAF-9F35-52726D9EFA73}" srcOrd="0" destOrd="0" presId="urn:microsoft.com/office/officeart/2018/5/layout/CenteredIconLabelDescriptionList"/>
    <dgm:cxn modelId="{7C3721FF-C922-434D-9CD7-99E4ED9E9F7E}" type="presParOf" srcId="{FB316881-E301-4CE5-A7C6-8719FB3167DD}" destId="{5D88F84F-9438-4C27-AC49-A102567B121F}" srcOrd="0" destOrd="0" presId="urn:microsoft.com/office/officeart/2018/5/layout/CenteredIconLabelDescriptionList"/>
    <dgm:cxn modelId="{4FC81BFB-2484-419D-9727-9DEA9338B240}" type="presParOf" srcId="{5D88F84F-9438-4C27-AC49-A102567B121F}" destId="{535AF682-76E7-470B-BA56-FE2C76B28DA3}" srcOrd="0" destOrd="0" presId="urn:microsoft.com/office/officeart/2018/5/layout/CenteredIconLabelDescriptionList"/>
    <dgm:cxn modelId="{1DD10F7F-95B8-4984-ABFE-F7EEC60C0903}" type="presParOf" srcId="{5D88F84F-9438-4C27-AC49-A102567B121F}" destId="{7F940F77-1ED1-4072-8604-0EA2BB2FD0E9}" srcOrd="1" destOrd="0" presId="urn:microsoft.com/office/officeart/2018/5/layout/CenteredIconLabelDescriptionList"/>
    <dgm:cxn modelId="{0351D451-B3CB-4759-9436-7114E747AD97}" type="presParOf" srcId="{5D88F84F-9438-4C27-AC49-A102567B121F}" destId="{C182EFC6-0BF2-43B2-AC00-9EB4698BAA0A}" srcOrd="2" destOrd="0" presId="urn:microsoft.com/office/officeart/2018/5/layout/CenteredIconLabelDescriptionList"/>
    <dgm:cxn modelId="{BB7CBA8C-893D-4E18-90E3-9CE81E1352E1}" type="presParOf" srcId="{5D88F84F-9438-4C27-AC49-A102567B121F}" destId="{6EB6A70F-7654-4A75-BEDB-A967CC79F25F}" srcOrd="3" destOrd="0" presId="urn:microsoft.com/office/officeart/2018/5/layout/CenteredIconLabelDescriptionList"/>
    <dgm:cxn modelId="{15025C9C-DE41-4113-A8BF-B6AA2F73A762}" type="presParOf" srcId="{5D88F84F-9438-4C27-AC49-A102567B121F}" destId="{0B16CB59-675A-44E2-B59D-EBD150B3B49F}" srcOrd="4" destOrd="0" presId="urn:microsoft.com/office/officeart/2018/5/layout/CenteredIconLabelDescriptionList"/>
    <dgm:cxn modelId="{B0547FBD-3EC2-40E9-BEF6-EB274C8920CD}" type="presParOf" srcId="{FB316881-E301-4CE5-A7C6-8719FB3167DD}" destId="{96B3A69C-6057-4DDC-87FF-1760761DBC5E}" srcOrd="1" destOrd="0" presId="urn:microsoft.com/office/officeart/2018/5/layout/CenteredIconLabelDescriptionList"/>
    <dgm:cxn modelId="{8FED3194-AC0E-4047-8606-4ACC02B671F3}" type="presParOf" srcId="{FB316881-E301-4CE5-A7C6-8719FB3167DD}" destId="{E0E27BA5-7C09-4F96-93E0-3DDBBA062A4E}" srcOrd="2" destOrd="0" presId="urn:microsoft.com/office/officeart/2018/5/layout/CenteredIconLabelDescriptionList"/>
    <dgm:cxn modelId="{60D9E780-9E95-41B6-994C-680DC7DA8EF3}" type="presParOf" srcId="{E0E27BA5-7C09-4F96-93E0-3DDBBA062A4E}" destId="{0E06A8F6-DEBE-4700-8D84-5A2C844421F9}" srcOrd="0" destOrd="0" presId="urn:microsoft.com/office/officeart/2018/5/layout/CenteredIconLabelDescriptionList"/>
    <dgm:cxn modelId="{BA252FBB-0815-4B86-BC12-2BDF04571521}" type="presParOf" srcId="{E0E27BA5-7C09-4F96-93E0-3DDBBA062A4E}" destId="{F13D004F-AFC6-4A92-92EB-7DADD0D2DF17}" srcOrd="1" destOrd="0" presId="urn:microsoft.com/office/officeart/2018/5/layout/CenteredIconLabelDescriptionList"/>
    <dgm:cxn modelId="{205A5B7A-0F49-4194-8105-84F25B0069F6}" type="presParOf" srcId="{E0E27BA5-7C09-4F96-93E0-3DDBBA062A4E}" destId="{B6B7EFDD-D21E-44C6-ABF1-3AF8F0ED30A5}" srcOrd="2" destOrd="0" presId="urn:microsoft.com/office/officeart/2018/5/layout/CenteredIconLabelDescriptionList"/>
    <dgm:cxn modelId="{BF8F3EEF-5207-406A-A1C9-75AB0B99B401}" type="presParOf" srcId="{E0E27BA5-7C09-4F96-93E0-3DDBBA062A4E}" destId="{9ACB2A1B-EA44-4D2F-ADB6-1A28266C4F5D}" srcOrd="3" destOrd="0" presId="urn:microsoft.com/office/officeart/2018/5/layout/CenteredIconLabelDescriptionList"/>
    <dgm:cxn modelId="{CB7CA804-27A8-4638-A22B-FBDD7DFC950D}" type="presParOf" srcId="{E0E27BA5-7C09-4F96-93E0-3DDBBA062A4E}" destId="{FCA3A996-0185-49D3-9037-25884D1267EC}" srcOrd="4" destOrd="0" presId="urn:microsoft.com/office/officeart/2018/5/layout/CenteredIconLabelDescriptionList"/>
    <dgm:cxn modelId="{D8E388B6-67FF-48F4-B46A-36DA3E9BC8D7}" type="presParOf" srcId="{FB316881-E301-4CE5-A7C6-8719FB3167DD}" destId="{0D6CA46E-D11D-47CD-818F-B08D920AE8DC}" srcOrd="3" destOrd="0" presId="urn:microsoft.com/office/officeart/2018/5/layout/CenteredIconLabelDescriptionList"/>
    <dgm:cxn modelId="{D129694E-9B49-49AF-9C56-397CF1D06632}" type="presParOf" srcId="{FB316881-E301-4CE5-A7C6-8719FB3167DD}" destId="{6A647F99-F936-4BE1-ACBB-54921ADAAAEC}" srcOrd="4" destOrd="0" presId="urn:microsoft.com/office/officeart/2018/5/layout/CenteredIconLabelDescriptionList"/>
    <dgm:cxn modelId="{0377ADA0-E76E-48C3-9BB7-0553A8EAD550}" type="presParOf" srcId="{6A647F99-F936-4BE1-ACBB-54921ADAAAEC}" destId="{8EB5037D-7D33-4CDF-BBFD-9314DA6CFBE8}" srcOrd="0" destOrd="0" presId="urn:microsoft.com/office/officeart/2018/5/layout/CenteredIconLabelDescriptionList"/>
    <dgm:cxn modelId="{AAE42376-0188-45DF-873E-22D5F956289F}" type="presParOf" srcId="{6A647F99-F936-4BE1-ACBB-54921ADAAAEC}" destId="{B6026B03-243F-4852-AC6C-1A0AB8D8E419}" srcOrd="1" destOrd="0" presId="urn:microsoft.com/office/officeart/2018/5/layout/CenteredIconLabelDescriptionList"/>
    <dgm:cxn modelId="{17121699-50A0-4B62-833C-7D14A1F3FAFB}" type="presParOf" srcId="{6A647F99-F936-4BE1-ACBB-54921ADAAAEC}" destId="{87A329D0-6C3C-4DAF-9F35-52726D9EFA73}" srcOrd="2" destOrd="0" presId="urn:microsoft.com/office/officeart/2018/5/layout/CenteredIconLabelDescriptionList"/>
    <dgm:cxn modelId="{6AAB874D-EDF6-4BD4-95B3-BF00C5BA50ED}" type="presParOf" srcId="{6A647F99-F936-4BE1-ACBB-54921ADAAAEC}" destId="{ECE01A6C-CD0A-4549-9E5D-21C04F78BDCF}" srcOrd="3" destOrd="0" presId="urn:microsoft.com/office/officeart/2018/5/layout/CenteredIconLabelDescriptionList"/>
    <dgm:cxn modelId="{C222F6AA-5385-43A7-9AFE-C41BD0E26C0B}" type="presParOf" srcId="{6A647F99-F936-4BE1-ACBB-54921ADAAAEC}" destId="{2BA42586-3FF8-4F46-AC1A-ED9248544179}" srcOrd="4" destOrd="0" presId="urn:microsoft.com/office/officeart/2018/5/layout/CenteredIconLabelDescriptionList"/>
    <dgm:cxn modelId="{0C590B5C-C819-4EB4-B31F-6ECEA6742EDF}" type="presParOf" srcId="{FB316881-E301-4CE5-A7C6-8719FB3167DD}" destId="{71A8EE58-2B85-438F-A564-C228A37ECA9A}" srcOrd="5" destOrd="0" presId="urn:microsoft.com/office/officeart/2018/5/layout/CenteredIconLabelDescriptionList"/>
    <dgm:cxn modelId="{83E0F47E-9895-44C6-85B5-7D369A2520C9}" type="presParOf" srcId="{FB316881-E301-4CE5-A7C6-8719FB3167DD}" destId="{C6E8F782-7B0E-4502-BC10-306383153865}" srcOrd="6" destOrd="0" presId="urn:microsoft.com/office/officeart/2018/5/layout/CenteredIconLabelDescriptionList"/>
    <dgm:cxn modelId="{3B69C0AF-F7E2-40DF-B7DE-FB8411F50D95}" type="presParOf" srcId="{C6E8F782-7B0E-4502-BC10-306383153865}" destId="{85149B6F-5DAC-4E8E-9460-38FC9C4D877C}" srcOrd="0" destOrd="0" presId="urn:microsoft.com/office/officeart/2018/5/layout/CenteredIconLabelDescriptionList"/>
    <dgm:cxn modelId="{812986E8-9205-4C29-84E3-0328EAB8664C}" type="presParOf" srcId="{C6E8F782-7B0E-4502-BC10-306383153865}" destId="{8CC34B39-EB2E-4A8B-AE66-5994E9DA4684}" srcOrd="1" destOrd="0" presId="urn:microsoft.com/office/officeart/2018/5/layout/CenteredIconLabelDescriptionList"/>
    <dgm:cxn modelId="{CCB7F01B-C64C-4AF8-8C4B-783A38EEF6FB}" type="presParOf" srcId="{C6E8F782-7B0E-4502-BC10-306383153865}" destId="{9AFE54AF-DC6C-402C-8F48-B702F01E1C44}" srcOrd="2" destOrd="0" presId="urn:microsoft.com/office/officeart/2018/5/layout/CenteredIconLabelDescriptionList"/>
    <dgm:cxn modelId="{C174DBF0-EAE9-4D62-9A0D-58A1993E3271}" type="presParOf" srcId="{C6E8F782-7B0E-4502-BC10-306383153865}" destId="{A2148C45-7DAA-4FE7-B9D6-A3357640FE1F}" srcOrd="3" destOrd="0" presId="urn:microsoft.com/office/officeart/2018/5/layout/CenteredIconLabelDescriptionList"/>
    <dgm:cxn modelId="{2D344B4C-D83A-4C5B-B4BA-41E72B8FBD2F}" type="presParOf" srcId="{C6E8F782-7B0E-4502-BC10-306383153865}" destId="{F4BF9A1A-DE0F-44DB-A490-352A27998AD1}" srcOrd="4" destOrd="0" presId="urn:microsoft.com/office/officeart/2018/5/layout/CenteredIconLabelDescriptionList"/>
    <dgm:cxn modelId="{29B0CD96-4112-4228-9B69-B039011DB8BC}" type="presParOf" srcId="{FB316881-E301-4CE5-A7C6-8719FB3167DD}" destId="{21835AFD-FE5C-4B97-A382-DB8C2D926AFC}" srcOrd="7" destOrd="0" presId="urn:microsoft.com/office/officeart/2018/5/layout/CenteredIconLabelDescriptionList"/>
    <dgm:cxn modelId="{48309E55-567A-4BFD-802D-7BF5CD74B8E8}" type="presParOf" srcId="{FB316881-E301-4CE5-A7C6-8719FB3167DD}" destId="{40BD2D34-6B4D-40BF-B000-15FA9A6B5685}" srcOrd="8" destOrd="0" presId="urn:microsoft.com/office/officeart/2018/5/layout/CenteredIconLabelDescriptionList"/>
    <dgm:cxn modelId="{EAEC49DB-8DC2-4261-8ED6-860488AF2ABD}" type="presParOf" srcId="{40BD2D34-6B4D-40BF-B000-15FA9A6B5685}" destId="{35C24FDA-3BD5-4BC7-848A-1BD7C03823FD}" srcOrd="0" destOrd="0" presId="urn:microsoft.com/office/officeart/2018/5/layout/CenteredIconLabelDescriptionList"/>
    <dgm:cxn modelId="{482C1380-0853-4B27-87BD-64C38D1A9C75}" type="presParOf" srcId="{40BD2D34-6B4D-40BF-B000-15FA9A6B5685}" destId="{E5A2B3EE-B8B9-48B5-A56D-17D6415277A8}" srcOrd="1" destOrd="0" presId="urn:microsoft.com/office/officeart/2018/5/layout/CenteredIconLabelDescriptionList"/>
    <dgm:cxn modelId="{DDAF9B13-3D89-4EEA-ACA5-BF5E9A6BCC4C}" type="presParOf" srcId="{40BD2D34-6B4D-40BF-B000-15FA9A6B5685}" destId="{6163EBE1-DD2D-439F-99DF-8A53DEB77422}" srcOrd="2" destOrd="0" presId="urn:microsoft.com/office/officeart/2018/5/layout/CenteredIconLabelDescriptionList"/>
    <dgm:cxn modelId="{34899DD6-CEF9-4DAD-B593-F9B9EA8144EC}" type="presParOf" srcId="{40BD2D34-6B4D-40BF-B000-15FA9A6B5685}" destId="{4E7C12E4-A7CD-4D95-8820-C0871C2C7FBC}" srcOrd="3" destOrd="0" presId="urn:microsoft.com/office/officeart/2018/5/layout/CenteredIconLabelDescriptionList"/>
    <dgm:cxn modelId="{3C66150E-CA1B-48DA-B6A2-1E8B05269BA6}" type="presParOf" srcId="{40BD2D34-6B4D-40BF-B000-15FA9A6B5685}" destId="{D57774EE-DC59-4C9B-9AFA-702C2333A1E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CCDA1-B696-4BE2-B448-6D00AC191466}">
      <dsp:nvSpPr>
        <dsp:cNvPr id="0" name=""/>
        <dsp:cNvSpPr/>
      </dsp:nvSpPr>
      <dsp:spPr>
        <a:xfrm>
          <a:off x="111771" y="0"/>
          <a:ext cx="1509048" cy="1494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DB5BE-9122-4838-B110-52718CBF66F8}">
      <dsp:nvSpPr>
        <dsp:cNvPr id="0" name=""/>
        <dsp:cNvSpPr/>
      </dsp:nvSpPr>
      <dsp:spPr>
        <a:xfrm>
          <a:off x="111771" y="1647305"/>
          <a:ext cx="4311566" cy="64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2200" kern="1200" baseline="0"/>
            <a:t>Les VC ont un incidence sur le milieu de travail</a:t>
          </a:r>
          <a:endParaRPr lang="en-US" sz="2200" kern="1200"/>
        </a:p>
      </dsp:txBody>
      <dsp:txXfrm>
        <a:off x="111771" y="1647305"/>
        <a:ext cx="4311566" cy="640670"/>
      </dsp:txXfrm>
    </dsp:sp>
    <dsp:sp modelId="{0DBC9896-8E5C-46BA-A0AA-E44191BA6EC6}">
      <dsp:nvSpPr>
        <dsp:cNvPr id="0" name=""/>
        <dsp:cNvSpPr/>
      </dsp:nvSpPr>
      <dsp:spPr>
        <a:xfrm>
          <a:off x="111771" y="2358863"/>
          <a:ext cx="4311566" cy="122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i="1" kern="1200" baseline="0"/>
            <a:t>OIT, Convention sur la violence et le harcèlement, 2019 (C-190), en ligne :</a:t>
          </a:r>
          <a:br>
            <a:rPr lang="fr-CA" sz="1700" i="1" kern="1200" baseline="0"/>
          </a:br>
          <a:r>
            <a:rPr lang="fr-CA" sz="1700" i="1" kern="1200" baseline="0">
              <a:hlinkClick xmlns:r="http://schemas.openxmlformats.org/officeDocument/2006/relationships" r:id="rId3"/>
            </a:rPr>
            <a:t>https://www.ilo.org/dyn/normlex/fr/f?p=NORMLEXPUB:12100:0::NO::P12100_ILO_CODE:C190</a:t>
          </a:r>
          <a:r>
            <a:rPr lang="fr-CA" sz="1700" i="1" kern="1200" baseline="0"/>
            <a:t>. </a:t>
          </a:r>
          <a:endParaRPr lang="en-US" sz="1700" kern="1200"/>
        </a:p>
      </dsp:txBody>
      <dsp:txXfrm>
        <a:off x="111771" y="2358863"/>
        <a:ext cx="4311566" cy="1222536"/>
      </dsp:txXfrm>
    </dsp:sp>
    <dsp:sp modelId="{ABF24558-D178-4BDA-B0F9-38DC65BEF823}">
      <dsp:nvSpPr>
        <dsp:cNvPr id="0" name=""/>
        <dsp:cNvSpPr/>
      </dsp:nvSpPr>
      <dsp:spPr>
        <a:xfrm>
          <a:off x="5177862" y="0"/>
          <a:ext cx="1509048" cy="149489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33BDB-1210-4701-92BA-A2BBB3C3E295}">
      <dsp:nvSpPr>
        <dsp:cNvPr id="0" name=""/>
        <dsp:cNvSpPr/>
      </dsp:nvSpPr>
      <dsp:spPr>
        <a:xfrm>
          <a:off x="5177862" y="1647305"/>
          <a:ext cx="4311566" cy="64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2200" kern="1200" baseline="0"/>
            <a:t>Le milieu de travail peut contribuer à prévenir les VC</a:t>
          </a:r>
          <a:endParaRPr lang="en-US" sz="2200" kern="1200"/>
        </a:p>
      </dsp:txBody>
      <dsp:txXfrm>
        <a:off x="5177862" y="1647305"/>
        <a:ext cx="4311566" cy="640670"/>
      </dsp:txXfrm>
    </dsp:sp>
    <dsp:sp modelId="{A1A1AB2D-1A50-4B9D-99C5-18BCD9685BEE}">
      <dsp:nvSpPr>
        <dsp:cNvPr id="0" name=""/>
        <dsp:cNvSpPr/>
      </dsp:nvSpPr>
      <dsp:spPr>
        <a:xfrm>
          <a:off x="5177862" y="2358863"/>
          <a:ext cx="4311566" cy="122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i="1" kern="1200" baseline="0"/>
            <a:t>En assurant le maintien en emploi de la victime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i="1" kern="1200" baseline="0"/>
            <a:t>En sécurisant son environnement de travail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i="1" kern="1200" baseline="0"/>
            <a:t>En signalant l’existence de la menace qui pèse sur la victime</a:t>
          </a:r>
          <a:endParaRPr lang="en-US" sz="1700" kern="1200"/>
        </a:p>
      </dsp:txBody>
      <dsp:txXfrm>
        <a:off x="5177862" y="2358863"/>
        <a:ext cx="4311566" cy="1222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AF682-76E7-470B-BA56-FE2C76B28DA3}">
      <dsp:nvSpPr>
        <dsp:cNvPr id="0" name=""/>
        <dsp:cNvSpPr/>
      </dsp:nvSpPr>
      <dsp:spPr>
        <a:xfrm>
          <a:off x="558612" y="247442"/>
          <a:ext cx="587998" cy="507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2EFC6-0BF2-43B2-AC00-9EB4698BAA0A}">
      <dsp:nvSpPr>
        <dsp:cNvPr id="0" name=""/>
        <dsp:cNvSpPr/>
      </dsp:nvSpPr>
      <dsp:spPr>
        <a:xfrm>
          <a:off x="12613" y="887405"/>
          <a:ext cx="1679995" cy="145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400" kern="1200"/>
            <a:t>Identification des personnes en charge de l’application des mesures et des suivis</a:t>
          </a:r>
          <a:endParaRPr lang="en-US" sz="1400" kern="1200"/>
        </a:p>
      </dsp:txBody>
      <dsp:txXfrm>
        <a:off x="12613" y="887405"/>
        <a:ext cx="1679995" cy="1453272"/>
      </dsp:txXfrm>
    </dsp:sp>
    <dsp:sp modelId="{0B16CB59-675A-44E2-B59D-EBD150B3B49F}">
      <dsp:nvSpPr>
        <dsp:cNvPr id="0" name=""/>
        <dsp:cNvSpPr/>
      </dsp:nvSpPr>
      <dsp:spPr>
        <a:xfrm>
          <a:off x="12613" y="2402408"/>
          <a:ext cx="1679995" cy="93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6A8F6-DEBE-4700-8D84-5A2C844421F9}">
      <dsp:nvSpPr>
        <dsp:cNvPr id="0" name=""/>
        <dsp:cNvSpPr/>
      </dsp:nvSpPr>
      <dsp:spPr>
        <a:xfrm>
          <a:off x="2532606" y="247442"/>
          <a:ext cx="587998" cy="507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7EFDD-D21E-44C6-ABF1-3AF8F0ED30A5}">
      <dsp:nvSpPr>
        <dsp:cNvPr id="0" name=""/>
        <dsp:cNvSpPr/>
      </dsp:nvSpPr>
      <dsp:spPr>
        <a:xfrm>
          <a:off x="1986608" y="887405"/>
          <a:ext cx="1679995" cy="145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400" kern="1200"/>
            <a:t>Formation du personnel</a:t>
          </a:r>
          <a:endParaRPr lang="en-US" sz="1400" kern="1200"/>
        </a:p>
      </dsp:txBody>
      <dsp:txXfrm>
        <a:off x="1986608" y="887405"/>
        <a:ext cx="1679995" cy="1453272"/>
      </dsp:txXfrm>
    </dsp:sp>
    <dsp:sp modelId="{FCA3A996-0185-49D3-9037-25884D1267EC}">
      <dsp:nvSpPr>
        <dsp:cNvPr id="0" name=""/>
        <dsp:cNvSpPr/>
      </dsp:nvSpPr>
      <dsp:spPr>
        <a:xfrm>
          <a:off x="1986608" y="2402408"/>
          <a:ext cx="1679995" cy="93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5037D-7D33-4CDF-BBFD-9314DA6CFBE8}">
      <dsp:nvSpPr>
        <dsp:cNvPr id="0" name=""/>
        <dsp:cNvSpPr/>
      </dsp:nvSpPr>
      <dsp:spPr>
        <a:xfrm>
          <a:off x="4506600" y="247442"/>
          <a:ext cx="587998" cy="5072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329D0-6C3C-4DAF-9F35-52726D9EFA73}">
      <dsp:nvSpPr>
        <dsp:cNvPr id="0" name=""/>
        <dsp:cNvSpPr/>
      </dsp:nvSpPr>
      <dsp:spPr>
        <a:xfrm>
          <a:off x="3960602" y="887405"/>
          <a:ext cx="1679995" cy="145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400" kern="1200"/>
            <a:t>Équilibre entre la droit à la protection et le droit à la confidentialité</a:t>
          </a:r>
          <a:endParaRPr lang="en-US" sz="1400" kern="1200"/>
        </a:p>
      </dsp:txBody>
      <dsp:txXfrm>
        <a:off x="3960602" y="887405"/>
        <a:ext cx="1679995" cy="1453272"/>
      </dsp:txXfrm>
    </dsp:sp>
    <dsp:sp modelId="{2BA42586-3FF8-4F46-AC1A-ED9248544179}">
      <dsp:nvSpPr>
        <dsp:cNvPr id="0" name=""/>
        <dsp:cNvSpPr/>
      </dsp:nvSpPr>
      <dsp:spPr>
        <a:xfrm>
          <a:off x="3960602" y="2441961"/>
          <a:ext cx="1679995" cy="93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Mise en place de « conditions favorables au signalement »</a:t>
          </a:r>
          <a:endParaRPr lang="en-US" sz="1100" kern="1200" dirty="0"/>
        </a:p>
      </dsp:txBody>
      <dsp:txXfrm>
        <a:off x="3960602" y="2441961"/>
        <a:ext cx="1679995" cy="931548"/>
      </dsp:txXfrm>
    </dsp:sp>
    <dsp:sp modelId="{85149B6F-5DAC-4E8E-9460-38FC9C4D877C}">
      <dsp:nvSpPr>
        <dsp:cNvPr id="0" name=""/>
        <dsp:cNvSpPr/>
      </dsp:nvSpPr>
      <dsp:spPr>
        <a:xfrm>
          <a:off x="6480595" y="247442"/>
          <a:ext cx="587998" cy="5072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E54AF-DC6C-402C-8F48-B702F01E1C44}">
      <dsp:nvSpPr>
        <dsp:cNvPr id="0" name=""/>
        <dsp:cNvSpPr/>
      </dsp:nvSpPr>
      <dsp:spPr>
        <a:xfrm>
          <a:off x="5934596" y="887405"/>
          <a:ext cx="1679995" cy="145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400" kern="1200"/>
            <a:t>Cas ou l’agresseur est aussi un employé</a:t>
          </a:r>
          <a:endParaRPr lang="en-US" sz="1400" kern="1200"/>
        </a:p>
      </dsp:txBody>
      <dsp:txXfrm>
        <a:off x="5934596" y="887405"/>
        <a:ext cx="1679995" cy="1453272"/>
      </dsp:txXfrm>
    </dsp:sp>
    <dsp:sp modelId="{F4BF9A1A-DE0F-44DB-A490-352A27998AD1}">
      <dsp:nvSpPr>
        <dsp:cNvPr id="0" name=""/>
        <dsp:cNvSpPr/>
      </dsp:nvSpPr>
      <dsp:spPr>
        <a:xfrm>
          <a:off x="5997630" y="2220420"/>
          <a:ext cx="1679995" cy="93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Obligation faite aux employés de ne pas «  mettre en danger la santé, la sécurité ou l’intégrité physique ou psychique des autres personnes qui se trouvent sur les lieux de travail ou à proximité des lieux de travail »</a:t>
          </a:r>
        </a:p>
        <a:p>
          <a:pPr marL="0" lvl="0" indent="0" algn="ctr" defTabSz="488950"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997630" y="2220420"/>
        <a:ext cx="1679995" cy="931548"/>
      </dsp:txXfrm>
    </dsp:sp>
    <dsp:sp modelId="{35C24FDA-3BD5-4BC7-848A-1BD7C03823FD}">
      <dsp:nvSpPr>
        <dsp:cNvPr id="0" name=""/>
        <dsp:cNvSpPr/>
      </dsp:nvSpPr>
      <dsp:spPr>
        <a:xfrm>
          <a:off x="8454589" y="247442"/>
          <a:ext cx="587998" cy="5072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3EBE1-DD2D-439F-99DF-8A53DEB77422}">
      <dsp:nvSpPr>
        <dsp:cNvPr id="0" name=""/>
        <dsp:cNvSpPr/>
      </dsp:nvSpPr>
      <dsp:spPr>
        <a:xfrm>
          <a:off x="7908591" y="887405"/>
          <a:ext cx="1679995" cy="145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400" kern="1200" dirty="0"/>
            <a:t>Pour finir : Bien que les typologies de la violence peuvent changer, les interventions se rejoignent</a:t>
          </a:r>
          <a:r>
            <a:rPr lang="fr-CA" sz="1400" kern="1200"/>
            <a:t>.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400" kern="1200"/>
            <a:t>Et </a:t>
          </a:r>
          <a:r>
            <a:rPr lang="fr-CA" sz="1400" kern="1200" dirty="0"/>
            <a:t>surtout : il faut former, former…</a:t>
          </a:r>
          <a:endParaRPr lang="en-US" sz="1400" kern="1200" dirty="0"/>
        </a:p>
      </dsp:txBody>
      <dsp:txXfrm>
        <a:off x="7908591" y="887405"/>
        <a:ext cx="1679995" cy="1453272"/>
      </dsp:txXfrm>
    </dsp:sp>
    <dsp:sp modelId="{D57774EE-DC59-4C9B-9AFA-702C2333A1E2}">
      <dsp:nvSpPr>
        <dsp:cNvPr id="0" name=""/>
        <dsp:cNvSpPr/>
      </dsp:nvSpPr>
      <dsp:spPr>
        <a:xfrm>
          <a:off x="7908591" y="2402408"/>
          <a:ext cx="1679995" cy="93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37474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474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986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074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33287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040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434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497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675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587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364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CB4CB78-A648-5D43-AB05-FE64969F71C8}" type="datetimeFigureOut">
              <a:rPr lang="fr-CA" smtClean="0"/>
              <a:t>2023-06-07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B2C02F7-5625-CF43-A2DA-91D6932AA2C2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14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bec.ca/famille-et-soutien-aux-personnes/violences/violence-conjugale/definition-de-la-violence-conjugale#c14841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cnesst.gouv.qc.ca/fr/prevention-securite/identifier-corriger-risques/liste-informations-prevention/violence-conjugale-familiale-caractere-sexuel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30DECA-E52C-4D56-96B9-718590A2E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46A95-1E4D-4EAE-9146-822CF94F0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94C9933-93E1-43FF-8BC2-8F0B7794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3AA8CBD-7A2E-4084-A09F-484D16658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A137741-33EE-B74A-86C2-71596EFCC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669" y="1480930"/>
            <a:ext cx="8447964" cy="3254321"/>
          </a:xfrm>
        </p:spPr>
        <p:txBody>
          <a:bodyPr>
            <a:normAutofit fontScale="90000"/>
          </a:bodyPr>
          <a:lstStyle/>
          <a:p>
            <a:pPr algn="l"/>
            <a:r>
              <a:rPr lang="fr-CA" sz="6600" dirty="0"/>
              <a:t>La Représentation syndicale confrontée au harcèlement et à la Violence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1807FA-780F-4DE2-8F47-95D885C60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668" y="4804850"/>
            <a:ext cx="5957248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CA" dirty="0"/>
              <a:t>Le cas de la violence conjugale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6F8BDB-5FD8-D08C-13EA-9BFB55CFC375}"/>
              </a:ext>
            </a:extLst>
          </p:cNvPr>
          <p:cNvSpPr txBox="1"/>
          <p:nvPr/>
        </p:nvSpPr>
        <p:spPr>
          <a:xfrm>
            <a:off x="321337" y="5751893"/>
            <a:ext cx="61041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CA" dirty="0"/>
              <a:t>Présentation de Rachel Chagnon</a:t>
            </a:r>
          </a:p>
          <a:p>
            <a:pPr algn="l">
              <a:spcAft>
                <a:spcPts val="600"/>
              </a:spcAft>
            </a:pPr>
            <a:r>
              <a:rPr lang="fr-CA" dirty="0"/>
              <a:t>Pour la  FNCC CSN, 8 juin 2023</a:t>
            </a:r>
          </a:p>
        </p:txBody>
      </p:sp>
    </p:spTree>
    <p:extLst>
      <p:ext uri="{BB962C8B-B14F-4D97-AF65-F5344CB8AC3E}">
        <p14:creationId xmlns:p14="http://schemas.microsoft.com/office/powerpoint/2010/main" val="382239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37E899-1A26-449D-9A99-B8D7B9564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1DE4B4-C6DA-C1AA-73E2-06674A76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CA" dirty="0"/>
              <a:t>La violence conjugale</a:t>
            </a:r>
          </a:p>
        </p:txBody>
      </p:sp>
      <p:pic>
        <p:nvPicPr>
          <p:cNvPr id="5" name="Picture 4" descr="Verrou sur la carte mère de l’ordinateur">
            <a:extLst>
              <a:ext uri="{FF2B5EF4-FFF2-40B4-BE49-F238E27FC236}">
                <a16:creationId xmlns:a16="http://schemas.microsoft.com/office/drawing/2014/main" id="{DC1CB7C1-59BB-E5C8-A3B4-918E14881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6" r="39280" b="-1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023BA4-63D6-4B04-BC2C-6D126A2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DF63CD-0213-7AB4-5ADF-298842E86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787857"/>
            <a:ext cx="6302900" cy="4581412"/>
          </a:xfrm>
        </p:spPr>
        <p:txBody>
          <a:bodyPr>
            <a:normAutofit/>
          </a:bodyPr>
          <a:lstStyle/>
          <a:p>
            <a:r>
              <a:rPr lang="fr-CA" dirty="0"/>
              <a:t>La violence conjugale se différencie principalement des « chicanes de couple » par le fait qu’il y a un déséquilibre dans la répartition du pouvoir entre les partenaires. Lorsqu’il y a de la violence conjugale, les épisodes de violence sont répétés et un des partenaires prend le contrôle de l’autre et adopte des comportements nuisibles envers lui.</a:t>
            </a:r>
          </a:p>
          <a:p>
            <a:pPr lvl="1"/>
            <a:r>
              <a:rPr lang="fr-CA" sz="1700" dirty="0"/>
              <a:t>Source : Gouvernement du Québec, </a:t>
            </a:r>
            <a:r>
              <a:rPr lang="fr-CA" sz="1700" dirty="0">
                <a:hlinkClick r:id="rId3"/>
              </a:rPr>
              <a:t>https://www.quebec.ca/famille-et-soutien-aux-personnes/violences/violence-conjugale/definition-de-la-violence-conjugale#c148418</a:t>
            </a:r>
            <a:r>
              <a:rPr lang="fr-CA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28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34FD3C-189F-AA80-AA54-9B660763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CA" dirty="0"/>
              <a:t>Le contrôle coercitif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A9A83E-2873-232B-7C0A-7354378B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fr-CA" dirty="0">
                <a:effectLst/>
                <a:latin typeface="Times New Roman" panose="02020603050405020304" pitchFamily="18" charset="0"/>
              </a:rPr>
              <a:t>« le contrôle coercitif peut comporter des agressions physiques, mais</a:t>
            </a:r>
            <a:br>
              <a:rPr lang="fr-CA" dirty="0"/>
            </a:br>
            <a:r>
              <a:rPr lang="fr-CA" dirty="0">
                <a:effectLst/>
                <a:latin typeface="Times New Roman" panose="02020603050405020304" pitchFamily="18" charset="0"/>
              </a:rPr>
              <a:t>il est avant tout d’ordre psychologique et il comprend deux principales catégories de</a:t>
            </a:r>
            <a:br>
              <a:rPr lang="fr-CA" dirty="0"/>
            </a:br>
            <a:r>
              <a:rPr lang="fr-CA" dirty="0">
                <a:effectLst/>
                <a:latin typeface="Times New Roman" panose="02020603050405020304" pitchFamily="18" charset="0"/>
              </a:rPr>
              <a:t>stratégies : 1) la coercition : agression, intimidation, harcèlement, menaces,</a:t>
            </a:r>
            <a:br>
              <a:rPr lang="fr-CA" dirty="0"/>
            </a:br>
            <a:r>
              <a:rPr lang="fr-CA" dirty="0">
                <a:effectLst/>
                <a:latin typeface="Times New Roman" panose="02020603050405020304" pitchFamily="18" charset="0"/>
              </a:rPr>
              <a:t>humiliation ; et 2) le contrôle : isolement, privation, indifférence, exploitation,</a:t>
            </a:r>
            <a:br>
              <a:rPr lang="fr-CA" dirty="0"/>
            </a:br>
            <a:r>
              <a:rPr lang="fr-CA" dirty="0">
                <a:effectLst/>
                <a:latin typeface="Times New Roman" panose="02020603050405020304" pitchFamily="18" charset="0"/>
              </a:rPr>
              <a:t>imposition de règles, utilisation des enfants. (Stark). » Lessard et all</a:t>
            </a:r>
            <a:endParaRPr lang="fr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Échec et mat dans une partie d'échecs">
            <a:extLst>
              <a:ext uri="{FF2B5EF4-FFF2-40B4-BE49-F238E27FC236}">
                <a16:creationId xmlns:a16="http://schemas.microsoft.com/office/drawing/2014/main" id="{4D46AE09-EAFE-F16B-ED41-FBAEA73AB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51" r="25964" b="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4FC15A-F4B5-F248-96C6-0740859F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3897087"/>
            <a:ext cx="7417207" cy="838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cap="all"/>
              <a:t>Quelques statistiques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E2AEF9-3220-4407-B76B-1B6E3952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5484"/>
            <a:ext cx="3860771" cy="2932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780788-2788-433A-AF97-E43276C3C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449" y="819392"/>
            <a:ext cx="3547872" cy="2624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F1B1856-464F-D338-B41B-59FE2120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1311143"/>
            <a:ext cx="3280738" cy="167317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885" y="5769"/>
            <a:ext cx="4332545" cy="31316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9D7A95-3BA1-4498-B477-BC00DF3E7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477" y="158823"/>
            <a:ext cx="4023360" cy="28254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F6C0774-EAAC-2F32-FD95-BF149EA23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7621" y="646875"/>
            <a:ext cx="3858624" cy="191966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A55F47B-A9FC-2809-C3D6-179D6BAFF747}"/>
              </a:ext>
            </a:extLst>
          </p:cNvPr>
          <p:cNvSpPr txBox="1"/>
          <p:nvPr/>
        </p:nvSpPr>
        <p:spPr>
          <a:xfrm>
            <a:off x="903514" y="4849005"/>
            <a:ext cx="7417207" cy="150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700">
                <a:solidFill>
                  <a:schemeClr val="tx2"/>
                </a:solidFill>
              </a:rPr>
              <a:t>Source : </a:t>
            </a:r>
            <a:r>
              <a:rPr lang="en-US" sz="1700">
                <a:solidFill>
                  <a:schemeClr val="tx2"/>
                </a:solidFill>
                <a:effectLst/>
              </a:rPr>
              <a:t>Ministère de la Sécurité publique. (2022). Criminalité au Québec — Infractions contre la personne</a:t>
            </a:r>
            <a:br>
              <a:rPr lang="en-US" sz="1700">
                <a:solidFill>
                  <a:schemeClr val="tx2"/>
                </a:solidFill>
              </a:rPr>
            </a:br>
            <a:r>
              <a:rPr lang="en-US" sz="1700">
                <a:solidFill>
                  <a:schemeClr val="tx2"/>
                </a:solidFill>
                <a:effectLst/>
              </a:rPr>
              <a:t>commises dans un contexte conjugal en 2020, tiré de https://www.quebec.ca/</a:t>
            </a:r>
            <a:br>
              <a:rPr lang="en-US" sz="1700">
                <a:solidFill>
                  <a:schemeClr val="tx2"/>
                </a:solidFill>
              </a:rPr>
            </a:br>
            <a:r>
              <a:rPr lang="en-US" sz="1700">
                <a:solidFill>
                  <a:schemeClr val="tx2"/>
                </a:solidFill>
                <a:effectLst/>
              </a:rPr>
              <a:t>gouvernement/ministere/ securite-publique/publications/statistiques-criminalite-quebec</a:t>
            </a:r>
            <a:endParaRPr lang="en-US" sz="1700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7571" y="664555"/>
            <a:ext cx="3429000" cy="50548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53449B-81E3-446A-8BFF-57A5EE88F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23019" y="814543"/>
            <a:ext cx="3118104" cy="475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72303E9-C7AF-3F46-7298-491D3C2D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910" y="2267227"/>
            <a:ext cx="2851050" cy="18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44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16E04-FF0B-4693-021D-9BBAB75F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L’interface entre les VC et le milieu de travail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D1D9135-8539-B51C-113E-3482C9290C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00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Drawn maze with white chalk on blackboard">
            <a:extLst>
              <a:ext uri="{FF2B5EF4-FFF2-40B4-BE49-F238E27FC236}">
                <a16:creationId xmlns:a16="http://schemas.microsoft.com/office/drawing/2014/main" id="{C929EE70-853B-7004-916D-423CF420B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2440" b="132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0B9FFF-46AF-F6BC-CE5B-19C2FECB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cap="all"/>
              <a:t>Le droit applicable, mise en garde préliminaire</a:t>
            </a:r>
          </a:p>
        </p:txBody>
      </p:sp>
    </p:spTree>
    <p:extLst>
      <p:ext uri="{BB962C8B-B14F-4D97-AF65-F5344CB8AC3E}">
        <p14:creationId xmlns:p14="http://schemas.microsoft.com/office/powerpoint/2010/main" val="3070207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7A3573-AD5D-E6F6-3945-27C4BFB2F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347788"/>
            <a:ext cx="4443984" cy="823912"/>
          </a:xfrm>
        </p:spPr>
        <p:txBody>
          <a:bodyPr/>
          <a:lstStyle/>
          <a:p>
            <a:r>
              <a:rPr lang="fr-CA" dirty="0"/>
              <a:t>Code canadien du travail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39898-A76C-3C16-507B-904444C5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9520" y="2433357"/>
            <a:ext cx="4443984" cy="2562193"/>
          </a:xfrm>
        </p:spPr>
        <p:txBody>
          <a:bodyPr>
            <a:normAutofit fontScale="85000" lnSpcReduction="10000"/>
          </a:bodyPr>
          <a:lstStyle/>
          <a:p>
            <a:r>
              <a:rPr lang="fr-CA" dirty="0"/>
              <a:t>Depuis 2021 : </a:t>
            </a:r>
          </a:p>
          <a:p>
            <a:pPr lvl="1"/>
            <a:r>
              <a:rPr lang="fr-CA" dirty="0"/>
              <a:t>Congé pour les personnes victimes de violences conjugales (art 206.7)</a:t>
            </a:r>
          </a:p>
          <a:p>
            <a:pPr lvl="1"/>
            <a:r>
              <a:rPr lang="fr-CA" dirty="0"/>
              <a:t>Inclusion de la violence conjugale et familiale dans la définition de harcèlement et violence. (art 122(1)) CF : Règlement sur la prévention du harcèlement et de la violence dans le lieu de travail : DORS/2020-130</a:t>
            </a:r>
          </a:p>
          <a:p>
            <a:pPr marL="530352" lvl="1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F941AC-3D23-D175-E02F-A0DBD1CBA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5782" y="1661854"/>
            <a:ext cx="4443984" cy="823912"/>
          </a:xfrm>
        </p:spPr>
        <p:txBody>
          <a:bodyPr/>
          <a:lstStyle/>
          <a:p>
            <a:r>
              <a:rPr lang="fr-CA" dirty="0"/>
              <a:t>Loi sur la santé et sécurité au travail</a:t>
            </a:r>
            <a:endParaRPr lang="fr-FR" dirty="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F697C16E-F8BF-8734-AEA1-ECD50218B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normes en vigueur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98D3BA2-A00D-9084-B704-FF4523D54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3603" y="2322301"/>
            <a:ext cx="5185865" cy="4002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700" dirty="0"/>
              <a:t>51. L’employeur doit prendre les mesures nécessaires pour protéger la santé et assurer la sécurité et l’intégrité physique et psychique du travailleur. Il doit notamment:</a:t>
            </a:r>
          </a:p>
          <a:p>
            <a:pPr lvl="1"/>
            <a:r>
              <a:rPr lang="fr-CA" sz="1700" dirty="0"/>
              <a:t>16°  prendre les mesures pour assurer la protection du travailleur exposé sur les lieux de travail à une situation de violence physique ou psychologique, incluant la violence conjugale, familiale ou à caractère sexuel.</a:t>
            </a:r>
          </a:p>
          <a:p>
            <a:pPr lvl="1"/>
            <a:r>
              <a:rPr lang="fr-CA" sz="1700" dirty="0"/>
              <a:t>Aux fins du paragraphe 16° du premier alinéa, dans le cas d’une situation de violence conjugale ou familiale, l’employeur est tenu de prendre les mesures lorsqu’il sait ou devrait raisonnablement savoir que le travailleur est exposé à cette violence.</a:t>
            </a:r>
          </a:p>
          <a:p>
            <a:pPr lvl="1"/>
            <a:endParaRPr lang="fr-CA" sz="1700" dirty="0"/>
          </a:p>
        </p:txBody>
      </p:sp>
    </p:spTree>
    <p:extLst>
      <p:ext uri="{BB962C8B-B14F-4D97-AF65-F5344CB8AC3E}">
        <p14:creationId xmlns:p14="http://schemas.microsoft.com/office/powerpoint/2010/main" val="240056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37FE62-D69F-A871-4F1D-4626F07F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95" y="1194181"/>
            <a:ext cx="4165555" cy="1221474"/>
          </a:xfrm>
        </p:spPr>
        <p:txBody>
          <a:bodyPr>
            <a:normAutofit fontScale="90000"/>
          </a:bodyPr>
          <a:lstStyle/>
          <a:p>
            <a:r>
              <a:rPr lang="fr-CA" dirty="0"/>
              <a:t>Plus précisément 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784E1D-2158-E31C-183D-16983D8AF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887" y="1194179"/>
            <a:ext cx="6831418" cy="5020353"/>
          </a:xfrm>
        </p:spPr>
        <p:txBody>
          <a:bodyPr>
            <a:normAutofit/>
          </a:bodyPr>
          <a:lstStyle/>
          <a:p>
            <a:r>
              <a:rPr lang="fr-CA" dirty="0"/>
              <a:t>Que nous dit l’expérience des autres provinces et du fédéral :</a:t>
            </a:r>
          </a:p>
          <a:p>
            <a:pPr lvl="1"/>
            <a:r>
              <a:rPr lang="fr-CA" dirty="0"/>
              <a:t>Licencier une femme qui a dénoncé des VC peut être analysé comme un congédiement illégal (</a:t>
            </a:r>
            <a:r>
              <a:rPr lang="fr-CA" dirty="0">
                <a:effectLst/>
              </a:rPr>
              <a:t>(A.) v. B. B. Ltd., 2015</a:t>
            </a:r>
            <a:r>
              <a:rPr lang="fr-CA" dirty="0"/>
              <a:t>, </a:t>
            </a:r>
            <a:r>
              <a:rPr lang="fr-CA" dirty="0" err="1">
                <a:effectLst/>
              </a:rPr>
              <a:t>CarswellOnt</a:t>
            </a:r>
            <a:r>
              <a:rPr lang="fr-CA" dirty="0">
                <a:effectLst/>
              </a:rPr>
              <a:t> 1322)</a:t>
            </a:r>
          </a:p>
          <a:p>
            <a:pPr lvl="1"/>
            <a:r>
              <a:rPr lang="fr-CA" dirty="0"/>
              <a:t>À l’inverse, suspendre une personne soupçonnée de VC peut être légitime :</a:t>
            </a:r>
            <a:r>
              <a:rPr lang="fr-CA" dirty="0">
                <a:effectLst/>
              </a:rPr>
              <a:t> (</a:t>
            </a:r>
            <a:r>
              <a:rPr lang="fr-CA" dirty="0" err="1">
                <a:effectLst/>
              </a:rPr>
              <a:t>Kaila</a:t>
            </a:r>
            <a:r>
              <a:rPr lang="fr-CA" dirty="0">
                <a:effectLst/>
              </a:rPr>
              <a:t> v </a:t>
            </a:r>
            <a:r>
              <a:rPr lang="fr-CA" dirty="0" err="1">
                <a:effectLst/>
              </a:rPr>
              <a:t>Bluewater</a:t>
            </a:r>
            <a:r>
              <a:rPr lang="fr-CA" dirty="0">
                <a:effectLst/>
              </a:rPr>
              <a:t> </a:t>
            </a:r>
            <a:r>
              <a:rPr lang="fr-CA" dirty="0" err="1">
                <a:effectLst/>
              </a:rPr>
              <a:t>Health</a:t>
            </a:r>
            <a:r>
              <a:rPr lang="fr-CA" dirty="0">
                <a:effectLst/>
              </a:rPr>
              <a:t>, 2014 CanLII 1953, C.-B.)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651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A57BE-3E5E-543C-75A7-67810303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fr-CA" dirty="0"/>
              <a:t>La mise en œuvre : enjeux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5953190-0B33-8FBC-9629-BC66C79EB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138443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E8AA8B6-9F12-61D1-BED5-AE7C031FF446}"/>
              </a:ext>
            </a:extLst>
          </p:cNvPr>
          <p:cNvSpPr txBox="1"/>
          <p:nvPr/>
        </p:nvSpPr>
        <p:spPr>
          <a:xfrm>
            <a:off x="168166" y="5981700"/>
            <a:ext cx="765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400" dirty="0"/>
              <a:t>Source : </a:t>
            </a:r>
            <a:r>
              <a:rPr lang="fr-CA" sz="1400" dirty="0">
                <a:hlinkClick r:id="rId7"/>
              </a:rPr>
              <a:t>https://www.cnesst.gouv.qc.ca/fr/prevention-securite/identifier-corriger-risques/liste-informations-prevention/violence-conjugale-familiale-caractere-sexuel</a:t>
            </a:r>
            <a:r>
              <a:rPr lang="fr-CA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0438774"/>
      </p:ext>
    </p:extLst>
  </p:cSld>
  <p:clrMapOvr>
    <a:masterClrMapping/>
  </p:clrMapOvr>
</p:sld>
</file>

<file path=ppt/theme/theme1.xml><?xml version="1.0" encoding="utf-8"?>
<a:theme xmlns:a="http://schemas.openxmlformats.org/drawingml/2006/main" name="Cadrer">
  <a:themeElements>
    <a:clrScheme name="Cadre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dre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e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{CD9048FD-EF5B-5642-AB1D-4454F97BBC37}tf10001072</Template>
  <TotalTime>130</TotalTime>
  <Words>709</Words>
  <Application>Microsoft Office PowerPoint</Application>
  <PresentationFormat>Grand écran</PresentationFormat>
  <Paragraphs>39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Cadrer</vt:lpstr>
      <vt:lpstr>La Représentation syndicale confrontée au harcèlement et à la Violence </vt:lpstr>
      <vt:lpstr>La violence conjugale</vt:lpstr>
      <vt:lpstr>Le contrôle coercitif</vt:lpstr>
      <vt:lpstr>Quelques statistiques</vt:lpstr>
      <vt:lpstr>L’interface entre les VC et le milieu de travail</vt:lpstr>
      <vt:lpstr>Le droit applicable, mise en garde préliminaire</vt:lpstr>
      <vt:lpstr>Exemple de normes en vigueur</vt:lpstr>
      <vt:lpstr>Plus précisément :</vt:lpstr>
      <vt:lpstr>La mise en œuvre : enjeux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Violences conjugales et milieu de travail</dc:title>
  <dc:creator>Chagnon, Rachel</dc:creator>
  <cp:lastModifiedBy>Rachel Chagnon</cp:lastModifiedBy>
  <cp:revision>12</cp:revision>
  <dcterms:created xsi:type="dcterms:W3CDTF">2023-06-07T00:13:18Z</dcterms:created>
  <dcterms:modified xsi:type="dcterms:W3CDTF">2023-06-08T01:34:39Z</dcterms:modified>
</cp:coreProperties>
</file>