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14" r:id="rId4"/>
  </p:sldMasterIdLst>
  <p:notesMasterIdLst>
    <p:notesMasterId r:id="rId46"/>
  </p:notesMasterIdLst>
  <p:sldIdLst>
    <p:sldId id="513" r:id="rId5"/>
    <p:sldId id="515" r:id="rId6"/>
    <p:sldId id="505" r:id="rId7"/>
    <p:sldId id="406" r:id="rId8"/>
    <p:sldId id="469" r:id="rId9"/>
    <p:sldId id="409" r:id="rId10"/>
    <p:sldId id="280" r:id="rId11"/>
    <p:sldId id="314" r:id="rId12"/>
    <p:sldId id="399" r:id="rId13"/>
    <p:sldId id="527" r:id="rId14"/>
    <p:sldId id="525" r:id="rId15"/>
    <p:sldId id="260" r:id="rId16"/>
    <p:sldId id="526" r:id="rId17"/>
    <p:sldId id="359" r:id="rId18"/>
    <p:sldId id="361" r:id="rId19"/>
    <p:sldId id="508" r:id="rId20"/>
    <p:sldId id="304" r:id="rId21"/>
    <p:sldId id="463" r:id="rId22"/>
    <p:sldId id="466" r:id="rId23"/>
    <p:sldId id="464" r:id="rId24"/>
    <p:sldId id="407" r:id="rId25"/>
    <p:sldId id="408" r:id="rId26"/>
    <p:sldId id="398" r:id="rId27"/>
    <p:sldId id="465" r:id="rId28"/>
    <p:sldId id="363" r:id="rId29"/>
    <p:sldId id="368" r:id="rId30"/>
    <p:sldId id="509" r:id="rId31"/>
    <p:sldId id="480" r:id="rId32"/>
    <p:sldId id="500" r:id="rId33"/>
    <p:sldId id="482" r:id="rId34"/>
    <p:sldId id="491" r:id="rId35"/>
    <p:sldId id="497" r:id="rId36"/>
    <p:sldId id="501" r:id="rId37"/>
    <p:sldId id="487" r:id="rId38"/>
    <p:sldId id="484" r:id="rId39"/>
    <p:sldId id="483" r:id="rId40"/>
    <p:sldId id="514" r:id="rId41"/>
    <p:sldId id="467" r:id="rId42"/>
    <p:sldId id="468" r:id="rId43"/>
    <p:sldId id="362" r:id="rId44"/>
    <p:sldId id="342" r:id="rId45"/>
  </p:sldIdLst>
  <p:sldSz cx="12192000" cy="6858000"/>
  <p:notesSz cx="6858000" cy="9144000"/>
  <p:embeddedFontLst>
    <p:embeddedFont>
      <p:font typeface="Arial" panose="020B0604020202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Courier New" panose="02070309020205020404" pitchFamily="49" charset="0"/>
      <p:regular r:id="rId57"/>
      <p:bold r:id="rId58"/>
      <p:italic r:id="rId59"/>
      <p:boldItalic r:id="rId60"/>
    </p:embeddedFont>
    <p:embeddedFont>
      <p:font typeface="Helvetica Neue Thin" panose="020B0403020202020204" pitchFamily="34" charset="0"/>
      <p:regular r:id="rId61"/>
    </p:embeddedFont>
    <p:embeddedFont>
      <p:font typeface="Lato Black" panose="020F0502020204030204" pitchFamily="34" charset="0"/>
      <p:regular r:id="rId62"/>
      <p:bold r:id="rId63"/>
    </p:embeddedFont>
    <p:embeddedFont>
      <p:font typeface="Lato Light" panose="020F0302020204030204" pitchFamily="34" charset="0"/>
      <p:regular r:id="rId64"/>
    </p:embeddedFont>
    <p:embeddedFont>
      <p:font typeface="Lato Thin" panose="020F0302020204030204" pitchFamily="34" charset="0"/>
      <p:regular r:id="rId65"/>
    </p:embeddedFont>
    <p:embeddedFont>
      <p:font typeface="Open Sans" panose="020B0606030504020204" pitchFamily="34" charset="0"/>
      <p:regular r:id="rId66"/>
      <p:bold r:id="rId67"/>
      <p:italic r:id="rId68"/>
      <p:boldItalic r:id="rId69"/>
    </p:embeddedFont>
    <p:embeddedFont>
      <p:font typeface="Open Sans Condensed" panose="020B0806030504020204" pitchFamily="34" charset="0"/>
      <p:regular r:id="rId70"/>
      <p:bold r:id="rId71"/>
    </p:embeddedFont>
    <p:embeddedFont>
      <p:font typeface="Open Sans Extrabold" panose="020F0502020204030204" pitchFamily="34" charset="0"/>
      <p:bold r:id="rId72"/>
      <p:italic r:id="rId73"/>
      <p:boldItalic r:id="rId74"/>
    </p:embeddedFont>
    <p:embeddedFont>
      <p:font typeface="Open Sans Léger" panose="020B0606030504020204" pitchFamily="34" charset="0"/>
      <p:regular r:id="rId75"/>
      <p:bold r:id="rId76"/>
      <p:italic r:id="rId77"/>
      <p:boldItalic r:id="rId78"/>
    </p:embeddedFont>
    <p:embeddedFont>
      <p:font typeface="Open Sans Light" panose="020F0302020204030204" pitchFamily="34" charset="0"/>
      <p:regular r:id="rId79"/>
      <p:italic r:id="rId80"/>
    </p:embeddedFont>
  </p:embeddedFontLst>
  <p:custShowLst>
    <p:custShow name="Titre" id="0">
      <p:sldLst/>
    </p:custShow>
  </p:custShow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l Desjardins" initials="KD"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7DB4"/>
    <a:srgbClr val="23839B"/>
    <a:srgbClr val="03A78C"/>
    <a:srgbClr val="4290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4"/>
    <p:restoredTop sz="84898"/>
  </p:normalViewPr>
  <p:slideViewPr>
    <p:cSldViewPr snapToGrid="0" snapToObjects="1">
      <p:cViewPr varScale="1">
        <p:scale>
          <a:sx n="103" d="100"/>
          <a:sy n="103" d="100"/>
        </p:scale>
        <p:origin x="192" y="28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font" Target="fonts/font33.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font" Target="fonts/font34.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font" Target="fonts/font32.fntdata"/><Relationship Id="rId8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3.xml"/><Relationship Id="rId71"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20.fntdata"/><Relationship Id="rId61" Type="http://schemas.openxmlformats.org/officeDocument/2006/relationships/font" Target="fonts/font15.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Léger"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Léger" charset="0"/>
              </a:defRPr>
            </a:lvl1pPr>
          </a:lstStyle>
          <a:p>
            <a:fld id="{D8D96639-AF22-0E40-B190-04E510124AA1}" type="datetimeFigureOut">
              <a:rPr lang="fr-FR" smtClean="0"/>
              <a:pPr/>
              <a:t>12/06/2023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Léger"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Léger" charset="0"/>
              </a:defRPr>
            </a:lvl1pPr>
          </a:lstStyle>
          <a:p>
            <a:fld id="{28288E7C-8887-4542-9513-28EB0CF7BFE5}" type="slidenum">
              <a:rPr lang="fr-FR" smtClean="0"/>
              <a:pPr/>
              <a:t>‹n°›</a:t>
            </a:fld>
            <a:endParaRPr lang="fr-FR" dirty="0"/>
          </a:p>
        </p:txBody>
      </p:sp>
    </p:spTree>
    <p:extLst>
      <p:ext uri="{BB962C8B-B14F-4D97-AF65-F5344CB8AC3E}">
        <p14:creationId xmlns:p14="http://schemas.microsoft.com/office/powerpoint/2010/main" val="1567423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Léger" charset="0"/>
        <a:ea typeface="+mn-ea"/>
        <a:cs typeface="+mn-cs"/>
      </a:defRPr>
    </a:lvl1pPr>
    <a:lvl2pPr marL="457200" algn="l" defTabSz="914400" rtl="0" eaLnBrk="1" latinLnBrk="0" hangingPunct="1">
      <a:defRPr sz="1200" b="0" i="0" kern="1200">
        <a:solidFill>
          <a:schemeClr val="tx1"/>
        </a:solidFill>
        <a:latin typeface="Open Sans Léger" charset="0"/>
        <a:ea typeface="+mn-ea"/>
        <a:cs typeface="+mn-cs"/>
      </a:defRPr>
    </a:lvl2pPr>
    <a:lvl3pPr marL="914400" algn="l" defTabSz="914400" rtl="0" eaLnBrk="1" latinLnBrk="0" hangingPunct="1">
      <a:defRPr sz="1200" b="0" i="0" kern="1200">
        <a:solidFill>
          <a:schemeClr val="tx1"/>
        </a:solidFill>
        <a:latin typeface="Open Sans Léger" charset="0"/>
        <a:ea typeface="+mn-ea"/>
        <a:cs typeface="+mn-cs"/>
      </a:defRPr>
    </a:lvl3pPr>
    <a:lvl4pPr marL="1371600" algn="l" defTabSz="914400" rtl="0" eaLnBrk="1" latinLnBrk="0" hangingPunct="1">
      <a:defRPr sz="1200" b="0" i="0" kern="1200">
        <a:solidFill>
          <a:schemeClr val="tx1"/>
        </a:solidFill>
        <a:latin typeface="Open Sans Léger" charset="0"/>
        <a:ea typeface="+mn-ea"/>
        <a:cs typeface="+mn-cs"/>
      </a:defRPr>
    </a:lvl4pPr>
    <a:lvl5pPr marL="1828800" algn="l" defTabSz="914400" rtl="0" eaLnBrk="1" latinLnBrk="0" hangingPunct="1">
      <a:defRPr sz="1200" b="0" i="0" kern="1200">
        <a:solidFill>
          <a:schemeClr val="tx1"/>
        </a:solidFill>
        <a:latin typeface="Open Sans Lége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8288E7C-8887-4542-9513-28EB0CF7BFE5}" type="slidenum">
              <a:rPr lang="fr-FR" smtClean="0"/>
              <a:pPr/>
              <a:t>1</a:t>
            </a:fld>
            <a:endParaRPr lang="fr-FR" dirty="0"/>
          </a:p>
        </p:txBody>
      </p:sp>
    </p:spTree>
    <p:extLst>
      <p:ext uri="{BB962C8B-B14F-4D97-AF65-F5344CB8AC3E}">
        <p14:creationId xmlns:p14="http://schemas.microsoft.com/office/powerpoint/2010/main" val="1922615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 que nous voulions faire ne collaboration avec </a:t>
            </a:r>
            <a:r>
              <a:rPr lang="fr-FR" dirty="0" err="1"/>
              <a:t>fsss</a:t>
            </a:r>
            <a:r>
              <a:rPr lang="fr-FR" dirty="0"/>
              <a:t> </a:t>
            </a:r>
          </a:p>
          <a:p>
            <a:r>
              <a:rPr lang="fr-FR" dirty="0"/>
              <a:t>On est venu a la conclusion que la meilleur </a:t>
            </a:r>
            <a:r>
              <a:rPr lang="fr-FR" dirty="0" err="1"/>
              <a:t>facon</a:t>
            </a:r>
            <a:r>
              <a:rPr lang="fr-FR" dirty="0"/>
              <a:t> de faire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10</a:t>
            </a:fld>
            <a:endParaRPr lang="fr-FR"/>
          </a:p>
        </p:txBody>
      </p:sp>
    </p:spTree>
    <p:extLst>
      <p:ext uri="{BB962C8B-B14F-4D97-AF65-F5344CB8AC3E}">
        <p14:creationId xmlns:p14="http://schemas.microsoft.com/office/powerpoint/2010/main" val="94414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Si on veut résumer le concept</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11</a:t>
            </a:fld>
            <a:endParaRPr lang="fr-FR"/>
          </a:p>
        </p:txBody>
      </p:sp>
    </p:spTree>
    <p:extLst>
      <p:ext uri="{BB962C8B-B14F-4D97-AF65-F5344CB8AC3E}">
        <p14:creationId xmlns:p14="http://schemas.microsoft.com/office/powerpoint/2010/main" val="2187130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Enfin, comme les prix peuvent varier d’une pharmacie à l’autre, une bonne façon de vérifier s’il est possible d’économiser est de magasiner les services professionnelle entre plusieurs pharmacies et voir en fonction des services offerts et du prix, laquelle vous convient le mieux. </a:t>
            </a:r>
          </a:p>
          <a:p>
            <a:endParaRPr lang="fr-FR" dirty="0"/>
          </a:p>
          <a:p>
            <a:r>
              <a:rPr lang="fr-FR" dirty="0"/>
              <a:t>La Pharmacie Benoit Picard &amp; Karl Desjardins a rendu disponible l’accès à ses prix pour améliorer la transparence des prix en pharmacie. </a:t>
            </a:r>
          </a:p>
          <a:p>
            <a:endParaRPr lang="fr-FR" dirty="0"/>
          </a:p>
          <a:p>
            <a:r>
              <a:rPr lang="fr-FR" dirty="0"/>
              <a:t>Vous pouvez faire l’exercice immédiatement. </a:t>
            </a:r>
          </a:p>
          <a:p>
            <a:endParaRPr lang="fr-FR" dirty="0"/>
          </a:p>
          <a:p>
            <a:r>
              <a:rPr lang="fr-FR" dirty="0"/>
              <a:t>Rendez-vous au </a:t>
            </a:r>
            <a:r>
              <a:rPr lang="fr-FR" dirty="0" err="1"/>
              <a:t>picarddesjardins.com</a:t>
            </a:r>
            <a:r>
              <a:rPr lang="fr-FR" dirty="0"/>
              <a:t> et cliquez sur l’onglet « Prix ». Vous n’avez qu’à entrer le nom de votre médicament et la quantité par mois. </a:t>
            </a:r>
          </a:p>
          <a:p>
            <a:endParaRPr lang="fr-FR" dirty="0"/>
          </a:p>
          <a:p>
            <a:r>
              <a:rPr lang="fr-FR" dirty="0"/>
              <a:t>Vous recevrez un courriel avec le prix incluant l’ensemble des coûts, c'est-à-dire le cout du médicament, les frais de grossistes, l’honoraire ainsi que le cout de livraison, et cela pour 3 mois de médicaments.</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12</a:t>
            </a:fld>
            <a:endParaRPr lang="fr-FR"/>
          </a:p>
        </p:txBody>
      </p:sp>
    </p:spTree>
    <p:extLst>
      <p:ext uri="{BB962C8B-B14F-4D97-AF65-F5344CB8AC3E}">
        <p14:creationId xmlns:p14="http://schemas.microsoft.com/office/powerpoint/2010/main" val="2126970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13</a:t>
            </a:fld>
            <a:endParaRPr lang="fr-FR"/>
          </a:p>
        </p:txBody>
      </p:sp>
    </p:spTree>
    <p:extLst>
      <p:ext uri="{BB962C8B-B14F-4D97-AF65-F5344CB8AC3E}">
        <p14:creationId xmlns:p14="http://schemas.microsoft.com/office/powerpoint/2010/main" val="338093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14</a:t>
            </a:fld>
            <a:endParaRPr lang="fr-FR"/>
          </a:p>
        </p:txBody>
      </p:sp>
    </p:spTree>
    <p:extLst>
      <p:ext uri="{BB962C8B-B14F-4D97-AF65-F5344CB8AC3E}">
        <p14:creationId xmlns:p14="http://schemas.microsoft.com/office/powerpoint/2010/main" val="311723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15</a:t>
            </a:fld>
            <a:endParaRPr lang="fr-FR"/>
          </a:p>
        </p:txBody>
      </p:sp>
    </p:spTree>
    <p:extLst>
      <p:ext uri="{BB962C8B-B14F-4D97-AF65-F5344CB8AC3E}">
        <p14:creationId xmlns:p14="http://schemas.microsoft.com/office/powerpoint/2010/main" val="2656333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Parlons maintenant un peu du nouveau service de pharmacie que votre employeur a mis en place dans votre entreprise.</a:t>
            </a:r>
          </a:p>
        </p:txBody>
      </p:sp>
      <p:sp>
        <p:nvSpPr>
          <p:cNvPr id="4" name="Espace réservé du numéro de diapositive 3"/>
          <p:cNvSpPr>
            <a:spLocks noGrp="1"/>
          </p:cNvSpPr>
          <p:nvPr>
            <p:ph type="sldNum" sz="quarter" idx="5"/>
          </p:nvPr>
        </p:nvSpPr>
        <p:spPr/>
        <p:txBody>
          <a:bodyPr/>
          <a:lstStyle/>
          <a:p>
            <a:fld id="{28288E7C-8887-4542-9513-28EB0CF7BFE5}" type="slidenum">
              <a:rPr lang="fr-FR" smtClean="0"/>
              <a:pPr/>
              <a:t>16</a:t>
            </a:fld>
            <a:endParaRPr lang="fr-FR" dirty="0"/>
          </a:p>
        </p:txBody>
      </p:sp>
    </p:spTree>
    <p:extLst>
      <p:ext uri="{BB962C8B-B14F-4D97-AF65-F5344CB8AC3E}">
        <p14:creationId xmlns:p14="http://schemas.microsoft.com/office/powerpoint/2010/main" val="3846424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Toute bonne pharmacie en ligne dispose évidemment de sa propre application mobile. </a:t>
            </a:r>
          </a:p>
          <a:p>
            <a:endParaRPr lang="fr-FR" dirty="0"/>
          </a:p>
          <a:p>
            <a:r>
              <a:rPr lang="fr-FR" dirty="0"/>
              <a:t>Disponible sur </a:t>
            </a:r>
            <a:r>
              <a:rPr lang="fr-FR" dirty="0" err="1"/>
              <a:t>Iphone</a:t>
            </a:r>
            <a:r>
              <a:rPr lang="fr-FR" dirty="0"/>
              <a:t> et Android, elle permet de tout faire!</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17</a:t>
            </a:fld>
            <a:endParaRPr lang="fr-FR"/>
          </a:p>
        </p:txBody>
      </p:sp>
    </p:spTree>
    <p:extLst>
      <p:ext uri="{BB962C8B-B14F-4D97-AF65-F5344CB8AC3E}">
        <p14:creationId xmlns:p14="http://schemas.microsoft.com/office/powerpoint/2010/main" val="2922982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uFillTx/>
              </a:rPr>
              <a:t>Pour commander vos produits, vous pouvez le faire sur l’application mobile ou directement sur votre ordinateur. </a:t>
            </a:r>
          </a:p>
          <a:p>
            <a:endParaRPr lang="fr-FR" dirty="0">
              <a:uFillTx/>
            </a:endParaRPr>
          </a:p>
          <a:p>
            <a:r>
              <a:rPr lang="fr-FR" dirty="0">
                <a:uFillTx/>
              </a:rPr>
              <a:t>Pour ceux qui sont moins à l’aise avec la technologie, vous pouvez vous inscrire et commander en nous téléphonant, tout simplement. </a:t>
            </a:r>
          </a:p>
          <a:p>
            <a:endParaRPr lang="fr-FR" dirty="0">
              <a:uFillTx/>
            </a:endParaRPr>
          </a:p>
          <a:p>
            <a:r>
              <a:rPr lang="fr-FR" dirty="0">
                <a:uFillTx/>
              </a:rPr>
              <a:t>Plusieurs patients de la pharmacie n’ont pas de courriels.</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uFillTx/>
              </a:rPr>
              <a:t>18</a:t>
            </a:fld>
            <a:endParaRPr lang="fr-FR">
              <a:uFillTx/>
            </a:endParaRPr>
          </a:p>
        </p:txBody>
      </p:sp>
    </p:spTree>
    <p:extLst>
      <p:ext uri="{BB962C8B-B14F-4D97-AF65-F5344CB8AC3E}">
        <p14:creationId xmlns:p14="http://schemas.microsoft.com/office/powerpoint/2010/main" val="2365262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Vous pouvez ajouter d’autres produits en vente libre et tous vos essentiels de pharmacie.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19</a:t>
            </a:fld>
            <a:endParaRPr lang="fr-FR"/>
          </a:p>
        </p:txBody>
      </p:sp>
    </p:spTree>
    <p:extLst>
      <p:ext uri="{BB962C8B-B14F-4D97-AF65-F5344CB8AC3E}">
        <p14:creationId xmlns:p14="http://schemas.microsoft.com/office/powerpoint/2010/main" val="105039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uFillTx/>
            </a:endParaRP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uFillTx/>
              </a:rPr>
              <a:t>2</a:t>
            </a:fld>
            <a:endParaRPr lang="fr-FR">
              <a:uFillTx/>
            </a:endParaRPr>
          </a:p>
        </p:txBody>
      </p:sp>
    </p:spTree>
    <p:extLst>
      <p:ext uri="{BB962C8B-B14F-4D97-AF65-F5344CB8AC3E}">
        <p14:creationId xmlns:p14="http://schemas.microsoft.com/office/powerpoint/2010/main" val="1349364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0" i="0" kern="1200" dirty="0">
              <a:solidFill>
                <a:schemeClr val="tx1"/>
              </a:solidFill>
              <a:effectLst/>
              <a:latin typeface="Open Sans Léger" charset="0"/>
              <a:ea typeface="+mn-ea"/>
              <a:cs typeface="+mn-cs"/>
            </a:endParaRP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uFillTx/>
              </a:rPr>
              <a:t>20</a:t>
            </a:fld>
            <a:endParaRPr lang="fr-FR">
              <a:uFillTx/>
            </a:endParaRPr>
          </a:p>
        </p:txBody>
      </p:sp>
    </p:spTree>
    <p:extLst>
      <p:ext uri="{BB962C8B-B14F-4D97-AF65-F5344CB8AC3E}">
        <p14:creationId xmlns:p14="http://schemas.microsoft.com/office/powerpoint/2010/main" val="242157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kern="1200" dirty="0">
                <a:solidFill>
                  <a:schemeClr val="tx1"/>
                </a:solidFill>
                <a:effectLst/>
                <a:latin typeface="Open Sans Léger" charset="0"/>
                <a:ea typeface="+mn-ea"/>
                <a:cs typeface="+mn-cs"/>
              </a:rPr>
              <a:t>La Pharmacie assure la livraison de médicaments dans plus de 150 municipalités de la province, incluant Montréal, Sherbrooke, Québec, Gatineau, mais aussi Chibougamau, Rimouski, Sept-Îles ou Rouyn-Noranda. </a:t>
            </a:r>
            <a:endParaRPr lang="fr-CA" dirty="0"/>
          </a:p>
          <a:p>
            <a:endParaRPr lang="fr-FR" dirty="0">
              <a:uFillTx/>
            </a:endParaRPr>
          </a:p>
          <a:p>
            <a:r>
              <a:rPr lang="fr-FR" dirty="0">
                <a:uFillTx/>
              </a:rPr>
              <a:t>Vous entrez l’adresse de livraison de votre choix, cette adresse peut changer dans le temps, maison, travail, chalet.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uFillTx/>
              </a:rPr>
              <a:t>21</a:t>
            </a:fld>
            <a:endParaRPr lang="fr-FR">
              <a:uFillTx/>
            </a:endParaRPr>
          </a:p>
        </p:txBody>
      </p:sp>
    </p:spTree>
    <p:extLst>
      <p:ext uri="{BB962C8B-B14F-4D97-AF65-F5344CB8AC3E}">
        <p14:creationId xmlns:p14="http://schemas.microsoft.com/office/powerpoint/2010/main" val="454668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uFillTx/>
              </a:rPr>
              <a:t>La livraison est possible partout Québec même dans le grand Nord! </a:t>
            </a:r>
          </a:p>
          <a:p>
            <a:endParaRPr lang="fr-FR" dirty="0">
              <a:uFillTx/>
            </a:endParaRPr>
          </a:p>
          <a:p>
            <a:r>
              <a:rPr lang="fr-FR" dirty="0">
                <a:uFillTx/>
              </a:rPr>
              <a:t>Lorsque vous entrez une nouvelle adresse de livraison, le système vous demandera quel type de boite postale vous avez et déterminera le meilleur transporteur pour vous livrer votre médicament en fonction du type de médicament, crème, liquide, réfrigéré et en fonction de la température extérieure. </a:t>
            </a:r>
          </a:p>
          <a:p>
            <a:endParaRPr lang="fr-FR" dirty="0">
              <a:uFillTx/>
            </a:endParaRPr>
          </a:p>
          <a:p>
            <a:r>
              <a:rPr lang="fr-FR" dirty="0">
                <a:uFillTx/>
              </a:rPr>
              <a:t>Nous nous assurons que le médicament ne soit pas laissé à moins 40!</a:t>
            </a:r>
          </a:p>
          <a:p>
            <a:endParaRPr lang="fr-FR" dirty="0">
              <a:uFillTx/>
            </a:endParaRP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uFillTx/>
              </a:rPr>
              <a:t>22</a:t>
            </a:fld>
            <a:endParaRPr lang="fr-FR">
              <a:uFillTx/>
            </a:endParaRPr>
          </a:p>
        </p:txBody>
      </p:sp>
    </p:spTree>
    <p:extLst>
      <p:ext uri="{BB962C8B-B14F-4D97-AF65-F5344CB8AC3E}">
        <p14:creationId xmlns:p14="http://schemas.microsoft.com/office/powerpoint/2010/main" val="701695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Une fois téléchargée, le patient peut gérer dans l’application tous le membres de sa famille à même son propre compte.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23</a:t>
            </a:fld>
            <a:endParaRPr lang="fr-FR"/>
          </a:p>
        </p:txBody>
      </p:sp>
    </p:spTree>
    <p:extLst>
      <p:ext uri="{BB962C8B-B14F-4D97-AF65-F5344CB8AC3E}">
        <p14:creationId xmlns:p14="http://schemas.microsoft.com/office/powerpoint/2010/main" val="162864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uFillTx/>
              </a:rPr>
              <a:t>Pour éviter les oublis, le système envoie au patient un sms ou un courriel pour vous rappeler de renouveler 7 à 10 jours avant l’épuisement de votre stock en médicaments.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uFillTx/>
              </a:rPr>
              <a:t>24</a:t>
            </a:fld>
            <a:endParaRPr lang="fr-FR">
              <a:uFillTx/>
            </a:endParaRPr>
          </a:p>
        </p:txBody>
      </p:sp>
    </p:spTree>
    <p:extLst>
      <p:ext uri="{BB962C8B-B14F-4D97-AF65-F5344CB8AC3E}">
        <p14:creationId xmlns:p14="http://schemas.microsoft.com/office/powerpoint/2010/main" val="1814511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uFillTx/>
              </a:rPr>
              <a:t>D’un simple clic, le patient peut demander à nos pharmaciens de contacter son médecin pour lui demander une </a:t>
            </a:r>
            <a:r>
              <a:rPr lang="fr-FR" dirty="0" err="1">
                <a:uFillTx/>
              </a:rPr>
              <a:t>represcription</a:t>
            </a:r>
            <a:r>
              <a:rPr lang="fr-FR" dirty="0">
                <a:uFillTx/>
              </a:rPr>
              <a:t> s’il n’a plus de renouvellement!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uFillTx/>
              </a:rPr>
              <a:t>25</a:t>
            </a:fld>
            <a:endParaRPr lang="fr-FR">
              <a:uFillTx/>
            </a:endParaRPr>
          </a:p>
        </p:txBody>
      </p:sp>
    </p:spTree>
    <p:extLst>
      <p:ext uri="{BB962C8B-B14F-4D97-AF65-F5344CB8AC3E}">
        <p14:creationId xmlns:p14="http://schemas.microsoft.com/office/powerpoint/2010/main" val="3188280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uFillTx/>
              </a:rPr>
              <a:t>Les questions qui reviennent le plus souvent par rapport à une pharmacie virtuelle est de savoir si le travail du pharmacien sera fait et s’il contactera le patient lorsque nécessaire. </a:t>
            </a:r>
          </a:p>
          <a:p>
            <a:endParaRPr lang="fr-FR" dirty="0">
              <a:uFillTx/>
            </a:endParaRPr>
          </a:p>
          <a:p>
            <a:r>
              <a:rPr lang="fr-FR" dirty="0">
                <a:uFillTx/>
              </a:rPr>
              <a:t>Nos pharmaciens se font un devoir de surpasser les attentes des patients en terme de service pharmaceutique.</a:t>
            </a:r>
          </a:p>
          <a:p>
            <a:endParaRPr lang="fr-FR" dirty="0">
              <a:uFillTx/>
            </a:endParaRPr>
          </a:p>
          <a:p>
            <a:r>
              <a:rPr lang="fr-FR" dirty="0">
                <a:uFillTx/>
              </a:rPr>
              <a:t>Pour les nouveaux médicaments, le pharmacien contacte le patient pour lui expliquer le nouveau médicament, l’aviser des effets secondaires et prendra les mesures nécessaire s’il y a des interactions avec ses médicaments. </a:t>
            </a:r>
          </a:p>
          <a:p>
            <a:endParaRPr lang="fr-FR" dirty="0">
              <a:uFillTx/>
            </a:endParaRPr>
          </a:p>
          <a:p>
            <a:r>
              <a:rPr lang="fr-FR" dirty="0">
                <a:uFillTx/>
              </a:rPr>
              <a:t>Vous pouvez le joindre rapidement par téléphone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uFillTx/>
              </a:rPr>
              <a:t>26</a:t>
            </a:fld>
            <a:endParaRPr lang="fr-FR">
              <a:uFillTx/>
            </a:endParaRPr>
          </a:p>
        </p:txBody>
      </p:sp>
    </p:spTree>
    <p:extLst>
      <p:ext uri="{BB962C8B-B14F-4D97-AF65-F5344CB8AC3E}">
        <p14:creationId xmlns:p14="http://schemas.microsoft.com/office/powerpoint/2010/main" val="4238301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constitué un liste de situations ou de questionnement de la part de nos patients, nous pouvons passer à travers rapidement cela pourrait répondre à vos propres questionnements.</a:t>
            </a:r>
          </a:p>
        </p:txBody>
      </p:sp>
      <p:sp>
        <p:nvSpPr>
          <p:cNvPr id="4" name="Espace réservé du numéro de diapositive 3"/>
          <p:cNvSpPr>
            <a:spLocks noGrp="1"/>
          </p:cNvSpPr>
          <p:nvPr>
            <p:ph type="sldNum" sz="quarter" idx="5"/>
          </p:nvPr>
        </p:nvSpPr>
        <p:spPr/>
        <p:txBody>
          <a:bodyPr/>
          <a:lstStyle/>
          <a:p>
            <a:fld id="{28288E7C-8887-4542-9513-28EB0CF7BFE5}" type="slidenum">
              <a:rPr lang="fr-FR" smtClean="0"/>
              <a:pPr/>
              <a:t>27</a:t>
            </a:fld>
            <a:endParaRPr lang="fr-FR" dirty="0"/>
          </a:p>
        </p:txBody>
      </p:sp>
    </p:spTree>
    <p:extLst>
      <p:ext uri="{BB962C8B-B14F-4D97-AF65-F5344CB8AC3E}">
        <p14:creationId xmlns:p14="http://schemas.microsoft.com/office/powerpoint/2010/main" val="1826649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Donc</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à</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qui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s’adresse</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une</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pharmacie</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pour la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nôtre</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À</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tous</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fr-FR" dirty="0"/>
              <a:t>Bien que nous servons tout type de médicament, incluant les antibiotiques, notre pharmacie est idéale pour les patients prenant des médicaments sur une base régulière.</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28</a:t>
            </a:fld>
            <a:endParaRPr lang="fr-FR"/>
          </a:p>
        </p:txBody>
      </p:sp>
    </p:spTree>
    <p:extLst>
      <p:ext uri="{BB962C8B-B14F-4D97-AF65-F5344CB8AC3E}">
        <p14:creationId xmlns:p14="http://schemas.microsoft.com/office/powerpoint/2010/main" val="1785811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Certains d’</a:t>
            </a:r>
            <a:r>
              <a:rPr lang="fr-FR" dirty="0" err="1"/>
              <a:t>entre-vous</a:t>
            </a:r>
            <a:r>
              <a:rPr lang="fr-FR" dirty="0"/>
              <a:t> peuvent se poser la question concernant l’envoie de prescriptions à la pharmacie. </a:t>
            </a:r>
          </a:p>
          <a:p>
            <a:endParaRPr lang="fr-FR" dirty="0"/>
          </a:p>
          <a:p>
            <a:r>
              <a:rPr lang="fr-FR" dirty="0"/>
              <a:t>La manière la plus simple est de demander à votre médecin de nous faxer votre ordonnance, il s’agit maintenant d’une pratique courante. </a:t>
            </a:r>
          </a:p>
          <a:p>
            <a:endParaRPr lang="fr-FR" dirty="0"/>
          </a:p>
          <a:p>
            <a:r>
              <a:rPr lang="fr-FR" dirty="0"/>
              <a:t>Pour les ordonnances papier, on vous remet gratuitement des enveloppes affranchis pour nous les faire parvenir. </a:t>
            </a:r>
          </a:p>
        </p:txBody>
      </p:sp>
      <p:sp>
        <p:nvSpPr>
          <p:cNvPr id="4" name="Espace réservé du numéro de diapositive 3"/>
          <p:cNvSpPr>
            <a:spLocks noGrp="1"/>
          </p:cNvSpPr>
          <p:nvPr>
            <p:ph type="sldNum" sz="quarter" idx="5"/>
          </p:nvPr>
        </p:nvSpPr>
        <p:spPr/>
        <p:txBody>
          <a:bodyPr/>
          <a:lstStyle/>
          <a:p>
            <a:fld id="{28288E7C-8887-4542-9513-28EB0CF7BFE5}" type="slidenum">
              <a:rPr lang="fr-FR" smtClean="0"/>
              <a:pPr/>
              <a:t>29</a:t>
            </a:fld>
            <a:endParaRPr lang="fr-FR" dirty="0"/>
          </a:p>
        </p:txBody>
      </p:sp>
    </p:spTree>
    <p:extLst>
      <p:ext uri="{BB962C8B-B14F-4D97-AF65-F5344CB8AC3E}">
        <p14:creationId xmlns:p14="http://schemas.microsoft.com/office/powerpoint/2010/main" val="2495203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8288E7C-8887-4542-9513-28EB0CF7BFE5}" type="slidenum">
              <a:rPr lang="fr-FR" smtClean="0"/>
              <a:pPr/>
              <a:t>3</a:t>
            </a:fld>
            <a:endParaRPr lang="fr-FR" dirty="0"/>
          </a:p>
        </p:txBody>
      </p:sp>
    </p:spTree>
    <p:extLst>
      <p:ext uri="{BB962C8B-B14F-4D97-AF65-F5344CB8AC3E}">
        <p14:creationId xmlns:p14="http://schemas.microsoft.com/office/powerpoint/2010/main" val="4185605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a:t>
            </a:r>
            <a:r>
              <a:rPr lang="fr-FR" sz="1200" b="1" dirty="0">
                <a:latin typeface="Open Sans Condensed" panose="020B0606030504020204" pitchFamily="34" charset="0"/>
                <a:ea typeface="Open Sans Condensed" panose="020B0606030504020204" pitchFamily="34" charset="0"/>
                <a:cs typeface="Open Sans Condensed" panose="020B0606030504020204" pitchFamily="34" charset="0"/>
              </a:rPr>
              <a:t>Et si vous avez besoin de médicaments immédiatement? </a:t>
            </a:r>
            <a:endParaRPr lang="fr-FR" dirty="0"/>
          </a:p>
          <a:p>
            <a:endParaRPr lang="fr-FR" dirty="0"/>
          </a:p>
          <a:p>
            <a:r>
              <a:rPr lang="fr-FR" dirty="0"/>
              <a:t>Prenez l’exemple suivant : vous êtes en voyage au Québec, et vous avez reçu une nouvelle prescription pour un problème urgent, vous pouvez vous rendre dans n’importe quelle pharmacie pour obtenir cette médication. </a:t>
            </a:r>
          </a:p>
          <a:p>
            <a:endParaRPr lang="fr-FR" dirty="0"/>
          </a:p>
          <a:p>
            <a:r>
              <a:rPr lang="fr-FR" dirty="0"/>
              <a:t>Grâce au dossier santé Québec, toutes les pharmacies ont accès à votre dossier de médicaments et peuvent vous servir en toute sécurité. </a:t>
            </a:r>
          </a:p>
          <a:p>
            <a:endParaRPr lang="fr-FR" dirty="0"/>
          </a:p>
          <a:p>
            <a:r>
              <a:rPr lang="fr-FR" dirty="0"/>
              <a:t>Si vous avez oubliez vos médicaments, il est également possible pour notre pharmacie de communiquer avec une pharmacie à proximité de vous pour qu’elle vous prépare votre médicament immédiatement, la même journée. Donc, pas de mauvaise surprise!</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30</a:t>
            </a:fld>
            <a:endParaRPr lang="fr-FR"/>
          </a:p>
        </p:txBody>
      </p:sp>
    </p:spTree>
    <p:extLst>
      <p:ext uri="{BB962C8B-B14F-4D97-AF65-F5344CB8AC3E}">
        <p14:creationId xmlns:p14="http://schemas.microsoft.com/office/powerpoint/2010/main" val="467560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Que faire si vous devez parler à un pharmacien ?</a:t>
            </a:r>
          </a:p>
          <a:p>
            <a:endParaRPr lang="fr-FR" dirty="0"/>
          </a:p>
          <a:p>
            <a:r>
              <a:rPr lang="fr-FR" dirty="0"/>
              <a:t>Tout simplement, si vous avez une question sur vos médicaments ou sur votre état de santé, vous n’avez qu’à le contacter ! Bien sur il s’agit d’un service offert gratuitement.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31</a:t>
            </a:fld>
            <a:endParaRPr lang="fr-FR"/>
          </a:p>
        </p:txBody>
      </p:sp>
    </p:spTree>
    <p:extLst>
      <p:ext uri="{BB962C8B-B14F-4D97-AF65-F5344CB8AC3E}">
        <p14:creationId xmlns:p14="http://schemas.microsoft.com/office/powerpoint/2010/main" val="2051287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Quant à savoir si nous transmettons les réclamations directement à votre assureur, sachez que grâce à notre système de pharmacie, nous sommes en mesure de réclamer à tous les assureurs présents au Québec. </a:t>
            </a:r>
          </a:p>
          <a:p>
            <a:endParaRPr lang="fr-FR" dirty="0"/>
          </a:p>
          <a:p>
            <a:r>
              <a:rPr lang="fr-FR" dirty="0"/>
              <a:t>Vous n’aurez donc qu’à payer la portion qui n’est pas assurée par votre assureur.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32</a:t>
            </a:fld>
            <a:endParaRPr lang="fr-FR"/>
          </a:p>
        </p:txBody>
      </p:sp>
    </p:spTree>
    <p:extLst>
      <p:ext uri="{BB962C8B-B14F-4D97-AF65-F5344CB8AC3E}">
        <p14:creationId xmlns:p14="http://schemas.microsoft.com/office/powerpoint/2010/main" val="655442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Et,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si</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vous</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changez</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d’employeur</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d’assurance</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ou</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vous</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passez</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à</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la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ramq</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est-ce</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possible de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demeurer</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à</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la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pharmacie</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Absolument, nous pourrons continuer de vous servir sans problème, et ce, même si vous êtes assuré par la RAMQ ou vous ne travaillez plus pour votre employeur actuel.</a:t>
            </a:r>
          </a:p>
        </p:txBody>
      </p:sp>
      <p:sp>
        <p:nvSpPr>
          <p:cNvPr id="4" name="Espace réservé du numéro de diapositive 3"/>
          <p:cNvSpPr>
            <a:spLocks noGrp="1"/>
          </p:cNvSpPr>
          <p:nvPr>
            <p:ph type="sldNum" sz="quarter" idx="5"/>
          </p:nvPr>
        </p:nvSpPr>
        <p:spPr/>
        <p:txBody>
          <a:bodyPr/>
          <a:lstStyle/>
          <a:p>
            <a:fld id="{28288E7C-8887-4542-9513-28EB0CF7BFE5}" type="slidenum">
              <a:rPr lang="fr-FR" smtClean="0"/>
              <a:pPr/>
              <a:t>33</a:t>
            </a:fld>
            <a:endParaRPr lang="fr-FR" dirty="0"/>
          </a:p>
        </p:txBody>
      </p:sp>
    </p:spTree>
    <p:extLst>
      <p:ext uri="{BB962C8B-B14F-4D97-AF65-F5344CB8AC3E}">
        <p14:creationId xmlns:p14="http://schemas.microsoft.com/office/powerpoint/2010/main" val="2402529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latin typeface="Open Sans Condensed" panose="020B0606030504020204" pitchFamily="34" charset="0"/>
                <a:ea typeface="Open Sans Condensed" panose="020B0606030504020204" pitchFamily="34" charset="0"/>
                <a:cs typeface="Open Sans Condensed" panose="020B0606030504020204" pitchFamily="34" charset="0"/>
              </a:rPr>
              <a:t>Comment fonctionnons-nous pour les demandes de </a:t>
            </a:r>
            <a:r>
              <a:rPr lang="fr-FR" sz="1200" b="1" dirty="0" err="1">
                <a:latin typeface="Open Sans Condensed" panose="020B0606030504020204" pitchFamily="34" charset="0"/>
                <a:ea typeface="Open Sans Condensed" panose="020B0606030504020204" pitchFamily="34" charset="0"/>
                <a:cs typeface="Open Sans Condensed" panose="020B0606030504020204" pitchFamily="34" charset="0"/>
              </a:rPr>
              <a:t>represcription</a:t>
            </a:r>
            <a:r>
              <a:rPr lang="fr-FR" sz="1200" b="1" dirty="0">
                <a:latin typeface="Open Sans Condensed" panose="020B0606030504020204" pitchFamily="34" charset="0"/>
                <a:ea typeface="Open Sans Condensed" panose="020B0606030504020204" pitchFamily="34" charset="0"/>
                <a:cs typeface="Open Sans Condensed" panose="020B0606030504020204" pitchFamily="34" charset="0"/>
              </a:rPr>
              <a:t> à votre médecin, est-ce que nous offrons le service ?</a:t>
            </a:r>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fr-FR" dirty="0"/>
          </a:p>
          <a:p>
            <a:r>
              <a:rPr lang="fr-FR" dirty="0"/>
              <a:t>Oui, bien sur, vous n’avez qu’à nous en faire la demande et nous communiquerons avec votre médecin pour obtenir une nouvelle ordonnance.</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34</a:t>
            </a:fld>
            <a:endParaRPr lang="fr-FR"/>
          </a:p>
        </p:txBody>
      </p:sp>
    </p:spTree>
    <p:extLst>
      <p:ext uri="{BB962C8B-B14F-4D97-AF65-F5344CB8AC3E}">
        <p14:creationId xmlns:p14="http://schemas.microsoft.com/office/powerpoint/2010/main" val="2621241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Que se passe-t-il si vous ou un membre de votre famille prend un médicament contrôlé comme le concerta ?</a:t>
            </a:r>
          </a:p>
          <a:p>
            <a:endParaRPr lang="fr-FR" dirty="0"/>
          </a:p>
          <a:p>
            <a:r>
              <a:rPr lang="fr-FR" dirty="0"/>
              <a:t>Nous pouvons vous le servir et le livrer sans problème.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35</a:t>
            </a:fld>
            <a:endParaRPr lang="fr-FR"/>
          </a:p>
        </p:txBody>
      </p:sp>
    </p:spTree>
    <p:extLst>
      <p:ext uri="{BB962C8B-B14F-4D97-AF65-F5344CB8AC3E}">
        <p14:creationId xmlns:p14="http://schemas.microsoft.com/office/powerpoint/2010/main" val="1993295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Dans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l’éventualité</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ou</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vous</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désirez</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retourner</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à</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votre</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ancienne</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pharmacie</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ou</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changer de </a:t>
            </a:r>
            <a:r>
              <a:rPr lang="en-US" sz="1200" b="1" dirty="0" err="1">
                <a:latin typeface="Open Sans Condensed" panose="020B0606030504020204" pitchFamily="34" charset="0"/>
                <a:ea typeface="Open Sans Condensed" panose="020B0606030504020204" pitchFamily="34" charset="0"/>
                <a:cs typeface="Open Sans Condensed" panose="020B0606030504020204" pitchFamily="34" charset="0"/>
              </a:rPr>
              <a:t>pharmacie</a:t>
            </a:r>
            <a:r>
              <a:rPr lang="en-US" sz="12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fr-FR" sz="1200" b="1" dirty="0">
                <a:latin typeface="Open Sans Condensed" panose="020B0606030504020204" pitchFamily="34" charset="0"/>
                <a:ea typeface="Open Sans Condensed" panose="020B0606030504020204" pitchFamily="34" charset="0"/>
                <a:cs typeface="Open Sans Condensed" panose="020B0606030504020204" pitchFamily="34" charset="0"/>
              </a:rPr>
              <a:t>s</a:t>
            </a:r>
            <a:r>
              <a:rPr lang="fr-FR" dirty="0"/>
              <a:t>achez que ce choix vous appartient en tout temps et nous ferons tout le nécessaire.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36</a:t>
            </a:fld>
            <a:endParaRPr lang="fr-FR"/>
          </a:p>
        </p:txBody>
      </p:sp>
    </p:spTree>
    <p:extLst>
      <p:ext uri="{BB962C8B-B14F-4D97-AF65-F5344CB8AC3E}">
        <p14:creationId xmlns:p14="http://schemas.microsoft.com/office/powerpoint/2010/main" val="4279902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s’inscrire à la pharmacie Benoit Picard &amp; Karl Desjardins, il y a deux méthodes.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8288E7C-8887-4542-9513-28EB0CF7BFE5}" type="slidenum">
              <a:rPr lang="fr-FR" smtClean="0"/>
              <a:pPr/>
              <a:t>37</a:t>
            </a:fld>
            <a:endParaRPr lang="fr-FR" dirty="0"/>
          </a:p>
        </p:txBody>
      </p:sp>
    </p:spTree>
    <p:extLst>
      <p:ext uri="{BB962C8B-B14F-4D97-AF65-F5344CB8AC3E}">
        <p14:creationId xmlns:p14="http://schemas.microsoft.com/office/powerpoint/2010/main" val="2040245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Vous pouvez soit vous inscrire en ligne ou par téléphone. </a:t>
            </a:r>
          </a:p>
          <a:p>
            <a:endParaRPr lang="fr-FR" dirty="0"/>
          </a:p>
          <a:p>
            <a:r>
              <a:rPr lang="fr-FR" dirty="0"/>
              <a:t>Par la suite, nos pharmaciens importeront vos prescriptions à notre pharmacie. </a:t>
            </a:r>
          </a:p>
          <a:p>
            <a:endParaRPr lang="fr-FR" dirty="0"/>
          </a:p>
          <a:p>
            <a:r>
              <a:rPr lang="fr-FR" dirty="0"/>
              <a:t>Une fois l’importation complétée, vous recevrez un courriel et pourrez avoir accès à votre compte pour commander.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38</a:t>
            </a:fld>
            <a:endParaRPr lang="fr-FR"/>
          </a:p>
        </p:txBody>
      </p:sp>
    </p:spTree>
    <p:extLst>
      <p:ext uri="{BB962C8B-B14F-4D97-AF65-F5344CB8AC3E}">
        <p14:creationId xmlns:p14="http://schemas.microsoft.com/office/powerpoint/2010/main" val="2059992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En terminant, nous vous invitons à faire une soumission en vous rendant au </a:t>
            </a:r>
            <a:r>
              <a:rPr lang="fr-FR" dirty="0" err="1"/>
              <a:t>picarddesjardins.com</a:t>
            </a:r>
            <a:r>
              <a:rPr lang="fr-FR" dirty="0"/>
              <a:t> et cliquez sur l’onglet prix.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39</a:t>
            </a:fld>
            <a:endParaRPr lang="fr-FR"/>
          </a:p>
        </p:txBody>
      </p:sp>
    </p:spTree>
    <p:extLst>
      <p:ext uri="{BB962C8B-B14F-4D97-AF65-F5344CB8AC3E}">
        <p14:creationId xmlns:p14="http://schemas.microsoft.com/office/powerpoint/2010/main" val="3168580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4</a:t>
            </a:fld>
            <a:endParaRPr lang="fr-FR"/>
          </a:p>
        </p:txBody>
      </p:sp>
    </p:spTree>
    <p:extLst>
      <p:ext uri="{BB962C8B-B14F-4D97-AF65-F5344CB8AC3E}">
        <p14:creationId xmlns:p14="http://schemas.microsoft.com/office/powerpoint/2010/main" val="1697140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Réalité de SAI au Québec</a:t>
            </a:r>
          </a:p>
          <a:p>
            <a:pPr marL="171450" indent="-171450">
              <a:buFontTx/>
              <a:buChar char="-"/>
            </a:pPr>
            <a:r>
              <a:rPr lang="fr-FR" dirty="0"/>
              <a:t>Réalité de SAI en Ontario</a:t>
            </a:r>
          </a:p>
          <a:p>
            <a:pPr marL="171450" indent="-171450">
              <a:buFontTx/>
              <a:buChar char="-"/>
            </a:pPr>
            <a:r>
              <a:rPr lang="fr-FR" dirty="0"/>
              <a:t>Expansion canadienne, Pharmacie conçue pour les syndicats en Ontario, intérêt pour une présentation en ce sens au moment venu ?</a:t>
            </a: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40</a:t>
            </a:fld>
            <a:endParaRPr lang="fr-FR"/>
          </a:p>
        </p:txBody>
      </p:sp>
    </p:spTree>
    <p:extLst>
      <p:ext uri="{BB962C8B-B14F-4D97-AF65-F5344CB8AC3E}">
        <p14:creationId xmlns:p14="http://schemas.microsoft.com/office/powerpoint/2010/main" val="3017861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vous remercions de votre temps et n’hésitez pas à nous contacter si vous avez des questions. Vous pouvez nous joindre notamment par courriel au </a:t>
            </a:r>
            <a:r>
              <a:rPr lang="fr-FR" dirty="0" err="1"/>
              <a:t>info@picarddesjardins.com</a:t>
            </a:r>
            <a:r>
              <a:rPr lang="fr-FR" dirty="0"/>
              <a:t>. </a:t>
            </a:r>
          </a:p>
          <a:p>
            <a:endParaRPr lang="fr-FR" dirty="0"/>
          </a:p>
          <a:p>
            <a:r>
              <a:rPr lang="fr-FR" dirty="0"/>
              <a:t>Merci. </a:t>
            </a:r>
          </a:p>
        </p:txBody>
      </p:sp>
      <p:sp>
        <p:nvSpPr>
          <p:cNvPr id="4" name="Espace réservé du numéro de diapositive 3"/>
          <p:cNvSpPr>
            <a:spLocks noGrp="1"/>
          </p:cNvSpPr>
          <p:nvPr>
            <p:ph type="sldNum" sz="quarter" idx="5"/>
          </p:nvPr>
        </p:nvSpPr>
        <p:spPr/>
        <p:txBody>
          <a:bodyPr/>
          <a:lstStyle/>
          <a:p>
            <a:fld id="{28288E7C-8887-4542-9513-28EB0CF7BFE5}" type="slidenum">
              <a:rPr lang="fr-FR" smtClean="0"/>
              <a:pPr/>
              <a:t>41</a:t>
            </a:fld>
            <a:endParaRPr lang="fr-FR" dirty="0"/>
          </a:p>
        </p:txBody>
      </p:sp>
    </p:spTree>
    <p:extLst>
      <p:ext uri="{BB962C8B-B14F-4D97-AF65-F5344CB8AC3E}">
        <p14:creationId xmlns:p14="http://schemas.microsoft.com/office/powerpoint/2010/main" val="4268703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5</a:t>
            </a:fld>
            <a:endParaRPr lang="fr-FR"/>
          </a:p>
        </p:txBody>
      </p:sp>
    </p:spTree>
    <p:extLst>
      <p:ext uri="{BB962C8B-B14F-4D97-AF65-F5344CB8AC3E}">
        <p14:creationId xmlns:p14="http://schemas.microsoft.com/office/powerpoint/2010/main" val="231981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uFillTx/>
            </a:endParaRP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uFillTx/>
              </a:rPr>
              <a:t>6</a:t>
            </a:fld>
            <a:endParaRPr lang="fr-FR">
              <a:uFillTx/>
            </a:endParaRPr>
          </a:p>
        </p:txBody>
      </p:sp>
    </p:spTree>
    <p:extLst>
      <p:ext uri="{BB962C8B-B14F-4D97-AF65-F5344CB8AC3E}">
        <p14:creationId xmlns:p14="http://schemas.microsoft.com/office/powerpoint/2010/main" val="2625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uFillTx/>
            </a:endParaRPr>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uFillTx/>
              </a:rPr>
              <a:t>7</a:t>
            </a:fld>
            <a:endParaRPr lang="fr-FR">
              <a:uFillTx/>
            </a:endParaRPr>
          </a:p>
        </p:txBody>
      </p:sp>
    </p:spTree>
    <p:extLst>
      <p:ext uri="{BB962C8B-B14F-4D97-AF65-F5344CB8AC3E}">
        <p14:creationId xmlns:p14="http://schemas.microsoft.com/office/powerpoint/2010/main" val="2645061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288E7C-8887-4542-9513-28EB0CF7BFE5}" type="slidenum">
              <a:rPr lang="fr-FR" smtClean="0"/>
              <a:t>8</a:t>
            </a:fld>
            <a:endParaRPr lang="fr-FR"/>
          </a:p>
        </p:txBody>
      </p:sp>
    </p:spTree>
    <p:extLst>
      <p:ext uri="{BB962C8B-B14F-4D97-AF65-F5344CB8AC3E}">
        <p14:creationId xmlns:p14="http://schemas.microsoft.com/office/powerpoint/2010/main" val="52953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Arriver a régler ces </a:t>
            </a:r>
            <a:r>
              <a:rPr lang="fr-FR" dirty="0" err="1"/>
              <a:t>nejeux</a:t>
            </a:r>
            <a:r>
              <a:rPr lang="fr-FR" dirty="0"/>
              <a:t> de hausse de </a:t>
            </a:r>
            <a:r>
              <a:rPr lang="fr-FR" dirty="0" err="1"/>
              <a:t>rx</a:t>
            </a:r>
            <a:r>
              <a:rPr lang="fr-FR" dirty="0"/>
              <a:t> et d’</a:t>
            </a:r>
            <a:r>
              <a:rPr lang="fr-FR" dirty="0" err="1"/>
              <a:t>équit</a:t>
            </a:r>
            <a:r>
              <a:rPr lang="fr-FR" dirty="0"/>
              <a:t>, le pilot nous a </a:t>
            </a:r>
            <a:r>
              <a:rPr lang="fr-FR" dirty="0" err="1"/>
              <a:t>peris</a:t>
            </a:r>
            <a:r>
              <a:rPr lang="fr-FR" dirty="0"/>
              <a:t> de vous proposer le concept de pharmacie syndicale suivant</a:t>
            </a:r>
          </a:p>
        </p:txBody>
      </p:sp>
      <p:sp>
        <p:nvSpPr>
          <p:cNvPr id="4" name="Espace réservé du numéro de diapositive 3"/>
          <p:cNvSpPr>
            <a:spLocks noGrp="1"/>
          </p:cNvSpPr>
          <p:nvPr>
            <p:ph type="sldNum" sz="quarter" idx="5"/>
          </p:nvPr>
        </p:nvSpPr>
        <p:spPr/>
        <p:txBody>
          <a:bodyPr/>
          <a:lstStyle/>
          <a:p>
            <a:fld id="{28288E7C-8887-4542-9513-28EB0CF7BFE5}" type="slidenum">
              <a:rPr lang="fr-FR" smtClean="0"/>
              <a:pPr/>
              <a:t>9</a:t>
            </a:fld>
            <a:endParaRPr lang="fr-FR" dirty="0"/>
          </a:p>
        </p:txBody>
      </p:sp>
    </p:spTree>
    <p:extLst>
      <p:ext uri="{BB962C8B-B14F-4D97-AF65-F5344CB8AC3E}">
        <p14:creationId xmlns:p14="http://schemas.microsoft.com/office/powerpoint/2010/main" val="223255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9F9F25BD-8EE2-5D4A-A38D-BE17D34696F7}" type="datetime1">
              <a:rPr lang="fr-CA" smtClean="0"/>
              <a:t>2023-06-12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67A4C9-63FB-AB47-A2A2-E27BA72C97FE}" type="slidenum">
              <a:rPr lang="fr-FR" smtClean="0"/>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EE17044-6D71-6F49-BB3F-0E31B7A969AB}" type="datetime1">
              <a:rPr lang="fr-CA" smtClean="0"/>
              <a:t>2023-06-12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67A4C9-63FB-AB47-A2A2-E27BA72C97FE}"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C2CB74E-8357-F144-A275-D02495633D58}" type="datetime1">
              <a:rPr lang="fr-CA" smtClean="0"/>
              <a:t>2023-06-12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67A4C9-63FB-AB47-A2A2-E27BA72C97FE}" type="slidenum">
              <a:rPr lang="fr-FR" smtClean="0"/>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BA63777-9CF9-8741-A93A-2C14330EBFA9}" type="datetime1">
              <a:rPr lang="fr-CA" smtClean="0"/>
              <a:t>2023-06-12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67A4C9-63FB-AB47-A2A2-E27BA72C97FE}"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C5DA7D1-54C3-8E4F-B262-81812A858D6D}" type="datetime1">
              <a:rPr lang="fr-CA" smtClean="0"/>
              <a:t>2023-06-12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67A4C9-63FB-AB47-A2A2-E27BA72C97FE}" type="slidenum">
              <a:rPr lang="fr-FR" smtClean="0"/>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503C435-B8E3-7442-AD82-ACF2C22473EE}" type="datetime1">
              <a:rPr lang="fr-CA" smtClean="0"/>
              <a:t>2023-06-12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67A4C9-63FB-AB47-A2A2-E27BA72C97FE}"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6189248-9B12-3746-821B-C7C1BFA57927}" type="datetime1">
              <a:rPr lang="fr-CA" smtClean="0"/>
              <a:t>2023-06-12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067A4C9-63FB-AB47-A2A2-E27BA72C97FE}"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ED5020E1-01FE-5147-869C-C6CAC4BDA273}" type="datetime1">
              <a:rPr lang="fr-CA" smtClean="0"/>
              <a:t>2023-06-12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067A4C9-63FB-AB47-A2A2-E27BA72C97FE}"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96CDC5D-F158-4B46-A3EF-4481E2E50D09}" type="datetime1">
              <a:rPr lang="fr-CA" smtClean="0"/>
              <a:t>2023-06-12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067A4C9-63FB-AB47-A2A2-E27BA72C97FE}" type="slidenum">
              <a:rPr lang="fr-FR" smtClean="0"/>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0D8BDAF-900F-6D43-A17B-C7BDB54414B5}" type="datetime1">
              <a:rPr lang="fr-CA" smtClean="0"/>
              <a:t>2023-06-12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67A4C9-63FB-AB47-A2A2-E27BA72C97FE}" type="slidenum">
              <a:rPr lang="fr-FR" smtClean="0"/>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0E6C4652-6D62-E840-B49C-E8C32BDF9E9D}" type="datetime1">
              <a:rPr lang="fr-CA" smtClean="0"/>
              <a:t>2023-06-12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67A4C9-63FB-AB47-A2A2-E27BA72C97FE}"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Léger" charset="0"/>
              </a:defRPr>
            </a:lvl1pPr>
          </a:lstStyle>
          <a:p>
            <a:fld id="{18FC50F7-4BB1-2948-AA87-D10872B5B217}" type="datetime1">
              <a:rPr lang="fr-CA" smtClean="0"/>
              <a:pPr/>
              <a:t>2023-06-12</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Léger" charset="0"/>
              </a:defRPr>
            </a:lvl1pPr>
          </a:lstStyle>
          <a:p>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Léger" charset="0"/>
              </a:defRPr>
            </a:lvl1pPr>
          </a:lstStyle>
          <a:p>
            <a:fld id="{1067A4C9-63FB-AB47-A2A2-E27BA72C97FE}" type="slidenum">
              <a:rPr lang="fr-FR" smtClean="0"/>
              <a:pPr/>
              <a:t>‹n°›</a:t>
            </a:fld>
            <a:endParaRPr lang="fr-FR" dirty="0"/>
          </a:p>
        </p:txBody>
      </p:sp>
    </p:spTree>
    <p:extLst>
      <p:ext uri="{BB962C8B-B14F-4D97-AF65-F5344CB8AC3E}">
        <p14:creationId xmlns:p14="http://schemas.microsoft.com/office/powerpoint/2010/main" val="5312505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Open Sans Lége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Open Sans Lége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Open Sans Lége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Open Sans Lége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Open Sans Lége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Open Sans Lége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A066B407-994C-587D-3AB8-0B8CC1EDD24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22403"/>
            <a:ext cx="12192000" cy="6880403"/>
          </a:xfrm>
          <a:prstGeom prst="rect">
            <a:avLst/>
          </a:prstGeom>
        </p:spPr>
      </p:pic>
      <p:sp>
        <p:nvSpPr>
          <p:cNvPr id="5" name="Triangle 4"/>
          <p:cNvSpPr/>
          <p:nvPr/>
        </p:nvSpPr>
        <p:spPr>
          <a:xfrm rot="5400000">
            <a:off x="2982297" y="-2991821"/>
            <a:ext cx="2171700" cy="813629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latin typeface="Open Sans Léger" charset="0"/>
            </a:endParaRPr>
          </a:p>
        </p:txBody>
      </p:sp>
      <p:pic>
        <p:nvPicPr>
          <p:cNvPr id="6" name="Image 5" descr="../Google%20Drive/Projet/Ressources%20graphiques/Logo/Logo%20-%20Regulier.png"/>
          <p:cNvPicPr/>
          <p:nvPr/>
        </p:nvPicPr>
        <p:blipFill>
          <a:blip r:embed="rId4">
            <a:extLst>
              <a:ext uri="{28A0092B-C50C-407E-A947-70E740481C1C}">
                <a14:useLocalDpi xmlns:a14="http://schemas.microsoft.com/office/drawing/2010/main"/>
              </a:ext>
            </a:extLst>
          </a:blip>
          <a:srcRect/>
          <a:stretch>
            <a:fillRect/>
          </a:stretch>
        </p:blipFill>
        <p:spPr bwMode="auto">
          <a:xfrm>
            <a:off x="480690" y="425292"/>
            <a:ext cx="3032125" cy="498475"/>
          </a:xfrm>
          <a:prstGeom prst="rect">
            <a:avLst/>
          </a:prstGeom>
          <a:noFill/>
          <a:ln>
            <a:noFill/>
          </a:ln>
        </p:spPr>
      </p:pic>
      <p:sp>
        <p:nvSpPr>
          <p:cNvPr id="9" name="Rectangle 8">
            <a:extLst>
              <a:ext uri="{FF2B5EF4-FFF2-40B4-BE49-F238E27FC236}">
                <a16:creationId xmlns:a16="http://schemas.microsoft.com/office/drawing/2014/main" id="{23C707DD-CC6E-82AC-F479-E52C6799B2DE}"/>
              </a:ext>
            </a:extLst>
          </p:cNvPr>
          <p:cNvSpPr/>
          <p:nvPr/>
        </p:nvSpPr>
        <p:spPr>
          <a:xfrm>
            <a:off x="0" y="4477870"/>
            <a:ext cx="12192000" cy="1704413"/>
          </a:xfrm>
          <a:prstGeom prst="rect">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 Box 244">
            <a:extLst>
              <a:ext uri="{FF2B5EF4-FFF2-40B4-BE49-F238E27FC236}">
                <a16:creationId xmlns:a16="http://schemas.microsoft.com/office/drawing/2014/main" id="{94D4AC9C-04CE-0649-D46D-7E3122660190}"/>
              </a:ext>
            </a:extLst>
          </p:cNvPr>
          <p:cNvSpPr txBox="1">
            <a:spLocks noChangeArrowheads="1"/>
          </p:cNvSpPr>
          <p:nvPr/>
        </p:nvSpPr>
        <p:spPr bwMode="auto">
          <a:xfrm>
            <a:off x="1499286" y="5105100"/>
            <a:ext cx="10215282" cy="285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nSpc>
                <a:spcPts val="6600"/>
              </a:lnSpc>
              <a:spcBef>
                <a:spcPts val="1800"/>
              </a:spcBef>
              <a:spcAft>
                <a:spcPts val="0"/>
              </a:spcAft>
            </a:pPr>
            <a:r>
              <a:rPr lang="fr-CA" sz="6000" kern="1400" cap="all" dirty="0">
                <a:solidFill>
                  <a:srgbClr val="FFFFFF"/>
                </a:solidFill>
                <a:latin typeface="Open Sans Condensed" charset="0"/>
                <a:ea typeface="Times New Roman" charset="0"/>
                <a:cs typeface="Times New Roman" charset="0"/>
              </a:rPr>
              <a:t>La pharmacie des syndicats</a:t>
            </a:r>
            <a:endParaRPr lang="fr-FR" sz="6000" kern="1400" cap="all" dirty="0">
              <a:solidFill>
                <a:srgbClr val="FFFFFF"/>
              </a:solidFill>
              <a:effectLst/>
              <a:latin typeface="Open Sans Condensed" charset="0"/>
              <a:ea typeface="Times New Roman"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FFFFF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3F3F3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p:txBody>
      </p:sp>
      <p:sp>
        <p:nvSpPr>
          <p:cNvPr id="12" name="Text Box 2">
            <a:extLst>
              <a:ext uri="{FF2B5EF4-FFF2-40B4-BE49-F238E27FC236}">
                <a16:creationId xmlns:a16="http://schemas.microsoft.com/office/drawing/2014/main" id="{7CC2276E-D809-F91C-278F-9BB5D7663BAB}"/>
              </a:ext>
            </a:extLst>
          </p:cNvPr>
          <p:cNvSpPr txBox="1">
            <a:spLocks noChangeArrowheads="1"/>
          </p:cNvSpPr>
          <p:nvPr/>
        </p:nvSpPr>
        <p:spPr bwMode="auto">
          <a:xfrm>
            <a:off x="1436023" y="4746594"/>
            <a:ext cx="8255345" cy="600710"/>
          </a:xfrm>
          <a:prstGeom prst="rect">
            <a:avLst/>
          </a:prstGeom>
          <a:noFill/>
          <a:ln w="9525">
            <a:noFill/>
            <a:miter lim="800000"/>
            <a:headEnd/>
            <a:tailEnd/>
          </a:ln>
        </p:spPr>
        <p:txBody>
          <a:bodyPr rot="0" vert="horz" wrap="square" lIns="91440" tIns="45720" rIns="91440" bIns="45720" anchor="t" anchorCtr="0">
            <a:noAutofit/>
          </a:bodyPr>
          <a:lstStyle/>
          <a:p>
            <a:pPr>
              <a:spcBef>
                <a:spcPts val="3000"/>
              </a:spcBef>
              <a:spcAft>
                <a:spcPts val="0"/>
              </a:spcAft>
            </a:pPr>
            <a:r>
              <a:rPr lang="en-US" sz="2000" b="1" kern="1600" dirty="0">
                <a:latin typeface="Open Sans Condensed" charset="0"/>
                <a:ea typeface="Times New Roman" charset="0"/>
                <a:cs typeface="Times New Roman" charset="0"/>
              </a:rPr>
              <a:t>Pharmacie Benoît Picard &amp; Karl Desjardins Inc.</a:t>
            </a:r>
          </a:p>
          <a:p>
            <a:pPr>
              <a:spcBef>
                <a:spcPts val="3000"/>
              </a:spcBef>
              <a:spcAft>
                <a:spcPts val="0"/>
              </a:spcAft>
            </a:pPr>
            <a:endParaRPr lang="en-US" sz="2000" b="1" kern="1600" dirty="0">
              <a:latin typeface="Open Sans Condensed" charset="0"/>
              <a:ea typeface="Times New Roman" charset="0"/>
              <a:cs typeface="Times New Roman" charset="0"/>
            </a:endParaRPr>
          </a:p>
        </p:txBody>
      </p:sp>
      <p:sp>
        <p:nvSpPr>
          <p:cNvPr id="18" name="Triangle 17">
            <a:extLst>
              <a:ext uri="{FF2B5EF4-FFF2-40B4-BE49-F238E27FC236}">
                <a16:creationId xmlns:a16="http://schemas.microsoft.com/office/drawing/2014/main" id="{FCBC6A32-3CA2-694B-88B6-6404CDA3AA36}"/>
              </a:ext>
            </a:extLst>
          </p:cNvPr>
          <p:cNvSpPr/>
          <p:nvPr/>
        </p:nvSpPr>
        <p:spPr>
          <a:xfrm rot="5400000">
            <a:off x="2982297" y="-3004700"/>
            <a:ext cx="2171700" cy="813629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latin typeface="Open Sans Léger" charset="0"/>
            </a:endParaRPr>
          </a:p>
        </p:txBody>
      </p:sp>
      <p:pic>
        <p:nvPicPr>
          <p:cNvPr id="14" name="Image 13" descr="../Google%20Drive/Projet/Ressources%20graphiques/Logo/Logo%20-%20Regulier.png">
            <a:extLst>
              <a:ext uri="{FF2B5EF4-FFF2-40B4-BE49-F238E27FC236}">
                <a16:creationId xmlns:a16="http://schemas.microsoft.com/office/drawing/2014/main" id="{18454D4B-419A-C82B-3316-256E54A1CCA9}"/>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480690" y="468836"/>
            <a:ext cx="3032125" cy="498475"/>
          </a:xfrm>
          <a:prstGeom prst="rect">
            <a:avLst/>
          </a:prstGeom>
          <a:noFill/>
          <a:ln>
            <a:noFill/>
          </a:ln>
        </p:spPr>
      </p:pic>
      <p:pic>
        <p:nvPicPr>
          <p:cNvPr id="4" name="Image 3">
            <a:extLst>
              <a:ext uri="{FF2B5EF4-FFF2-40B4-BE49-F238E27FC236}">
                <a16:creationId xmlns:a16="http://schemas.microsoft.com/office/drawing/2014/main" id="{44C77467-5C42-F170-8FF1-D8CF2583DFD4}"/>
              </a:ext>
            </a:extLst>
          </p:cNvPr>
          <p:cNvPicPr>
            <a:picLocks noChangeAspect="1"/>
          </p:cNvPicPr>
          <p:nvPr/>
        </p:nvPicPr>
        <p:blipFill>
          <a:blip r:embed="rId5"/>
          <a:stretch>
            <a:fillRect/>
          </a:stretch>
        </p:blipFill>
        <p:spPr>
          <a:xfrm>
            <a:off x="10218154" y="425292"/>
            <a:ext cx="1427843" cy="1427843"/>
          </a:xfrm>
          <a:prstGeom prst="rect">
            <a:avLst/>
          </a:prstGeom>
        </p:spPr>
      </p:pic>
    </p:spTree>
    <p:extLst>
      <p:ext uri="{BB962C8B-B14F-4D97-AF65-F5344CB8AC3E}">
        <p14:creationId xmlns:p14="http://schemas.microsoft.com/office/powerpoint/2010/main" val="2253606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cs typeface="Times New Roman" charset="0"/>
              </a:rPr>
              <a:t>Fondement de la démarche</a:t>
            </a:r>
            <a:endParaRPr lang="fr-FR" dirty="0"/>
          </a:p>
        </p:txBody>
      </p:sp>
      <p:sp>
        <p:nvSpPr>
          <p:cNvPr id="3" name="Espace réservé du contenu 2"/>
          <p:cNvSpPr>
            <a:spLocks noGrp="1"/>
          </p:cNvSpPr>
          <p:nvPr>
            <p:ph idx="1"/>
          </p:nvPr>
        </p:nvSpPr>
        <p:spPr>
          <a:xfrm>
            <a:off x="838200" y="1825625"/>
            <a:ext cx="8449383" cy="4351338"/>
          </a:xfrm>
        </p:spPr>
        <p:txBody>
          <a:bodyPr>
            <a:normAutofit/>
          </a:bodyPr>
          <a:lstStyle/>
          <a:p>
            <a:pPr marL="0" indent="0">
              <a:lnSpc>
                <a:spcPct val="120000"/>
              </a:lnSpc>
              <a:buNone/>
            </a:pPr>
            <a:r>
              <a:rPr lang="fr-FR" sz="2400" b="1" kern="1600" cap="all" dirty="0">
                <a:solidFill>
                  <a:srgbClr val="00B3EC"/>
                </a:solidFill>
                <a:latin typeface="Open Sans Condensed" charset="0"/>
                <a:ea typeface="Times New Roman" charset="0"/>
                <a:cs typeface="Times New Roman" charset="0"/>
              </a:rPr>
              <a:t>Comment concilier :</a:t>
            </a:r>
            <a:endParaRPr lang="fr-FR" sz="2400" b="1" kern="1600" cap="all" dirty="0">
              <a:solidFill>
                <a:srgbClr val="00B3EC"/>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lnSpc>
                <a:spcPct val="120000"/>
              </a:lnSpc>
              <a:buAutoNum type="arabicPeriod"/>
            </a:pPr>
            <a:r>
              <a:rPr lang="fr-CA" sz="1800" dirty="0">
                <a:latin typeface="Open Sans Light" panose="020B0306030504020204" pitchFamily="34" charset="0"/>
                <a:ea typeface="Open Sans Light" panose="020B0306030504020204" pitchFamily="34" charset="0"/>
                <a:cs typeface="Open Sans Light" panose="020B0306030504020204" pitchFamily="34" charset="0"/>
              </a:rPr>
              <a:t>L’atteinte </a:t>
            </a:r>
            <a:r>
              <a:rPr lang="fr-FR" sz="1800" b="1" dirty="0">
                <a:latin typeface="Open Sans" panose="020B0606030504020204" pitchFamily="34" charset="0"/>
                <a:ea typeface="Open Sans" panose="020B0606030504020204" pitchFamily="34" charset="0"/>
                <a:cs typeface="Open Sans" panose="020B0606030504020204" pitchFamily="34" charset="0"/>
              </a:rPr>
              <a:t>d’une équité envers la RAMQ</a:t>
            </a:r>
          </a:p>
          <a:p>
            <a:pPr marL="342900" indent="-342900">
              <a:lnSpc>
                <a:spcPct val="120000"/>
              </a:lnSpc>
              <a:buFont typeface="Arial"/>
              <a:buAutoNum type="arabicPeriod"/>
            </a:pPr>
            <a:r>
              <a:rPr lang="fr-CA" sz="1800" dirty="0">
                <a:latin typeface="Open Sans Light" panose="020B0306030504020204" pitchFamily="34" charset="0"/>
                <a:ea typeface="Open Sans Light" panose="020B0306030504020204" pitchFamily="34" charset="0"/>
                <a:cs typeface="Open Sans Light" panose="020B0306030504020204" pitchFamily="34" charset="0"/>
              </a:rPr>
              <a:t>L’atteinte </a:t>
            </a:r>
            <a:r>
              <a:rPr lang="fr-FR" sz="1800" b="1" dirty="0">
                <a:latin typeface="Open Sans" panose="020B0606030504020204" pitchFamily="34" charset="0"/>
                <a:ea typeface="Open Sans" panose="020B0606030504020204" pitchFamily="34" charset="0"/>
                <a:cs typeface="Open Sans" panose="020B0606030504020204" pitchFamily="34" charset="0"/>
              </a:rPr>
              <a:t>d’une équité envers tous les syndiqués</a:t>
            </a:r>
            <a:endParaRPr lang="fr-FR" sz="2400" b="1" kern="1600" cap="all" dirty="0">
              <a:solidFill>
                <a:srgbClr val="00B3EC"/>
              </a:solidFill>
              <a:latin typeface="Open Sans Condensed" charset="0"/>
              <a:ea typeface="Times New Roman" charset="0"/>
              <a:cs typeface="Times New Roman" charset="0"/>
            </a:endParaRPr>
          </a:p>
          <a:p>
            <a:pPr marL="0" indent="0">
              <a:lnSpc>
                <a:spcPct val="120000"/>
              </a:lnSpc>
              <a:buNone/>
            </a:pPr>
            <a:r>
              <a:rPr lang="fr-FR" sz="2400" b="1" kern="1600" cap="all" dirty="0">
                <a:solidFill>
                  <a:srgbClr val="00B3EC"/>
                </a:solidFill>
                <a:latin typeface="Open Sans Condensed" charset="0"/>
                <a:ea typeface="Times New Roman" charset="0"/>
                <a:cs typeface="Times New Roman" charset="0"/>
              </a:rPr>
              <a:t>Nouvelle approche</a:t>
            </a:r>
            <a:endParaRPr lang="fr-FR" sz="2400" b="1" kern="1600" cap="all" dirty="0">
              <a:solidFill>
                <a:srgbClr val="00B3EC"/>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r>
              <a:rPr lang="fr-CA" sz="1800" b="1" dirty="0">
                <a:latin typeface="Open Sans" panose="020B0606030504020204" pitchFamily="34" charset="0"/>
                <a:ea typeface="Open Sans" panose="020B0606030504020204" pitchFamily="34" charset="0"/>
                <a:cs typeface="Open Sans" panose="020B0606030504020204" pitchFamily="34" charset="0"/>
              </a:rPr>
              <a:t>Réaménager la grille de prix de la pharmacie Picard &amp; Desjardins</a:t>
            </a:r>
          </a:p>
          <a:p>
            <a:pPr>
              <a:lnSpc>
                <a:spcPct val="120000"/>
              </a:lnSpc>
              <a:buFont typeface="Courier New" panose="02070309020205020404" pitchFamily="49" charset="0"/>
              <a:buChar char="o"/>
            </a:pPr>
            <a:r>
              <a:rPr lang="fr-CA" sz="1800" dirty="0">
                <a:latin typeface="Open Sans Light" panose="020B0306030504020204" pitchFamily="34" charset="0"/>
                <a:ea typeface="Open Sans Light" panose="020B0306030504020204" pitchFamily="34" charset="0"/>
                <a:cs typeface="Open Sans Light" panose="020B0306030504020204" pitchFamily="34" charset="0"/>
              </a:rPr>
              <a:t>Collaboration étroite avec l’équipe de l’assurance collective et actuaires</a:t>
            </a:r>
            <a:endParaRPr lang="fr-CA" sz="18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buFont typeface="Courier New" panose="02070309020205020404" pitchFamily="49" charset="0"/>
              <a:buChar char="o"/>
            </a:pPr>
            <a:r>
              <a:rPr lang="fr-CA" sz="1800" dirty="0">
                <a:latin typeface="Open Sans Light" panose="020B0306030504020204" pitchFamily="34" charset="0"/>
                <a:ea typeface="Open Sans Light" panose="020B0306030504020204" pitchFamily="34" charset="0"/>
                <a:cs typeface="Open Sans Light" panose="020B0306030504020204" pitchFamily="34" charset="0"/>
              </a:rPr>
              <a:t>Concurrencer celle négociée par la RAMQ</a:t>
            </a:r>
          </a:p>
          <a:p>
            <a:pPr>
              <a:lnSpc>
                <a:spcPct val="120000"/>
              </a:lnSpc>
              <a:buFont typeface="Courier New" panose="02070309020205020404" pitchFamily="49" charset="0"/>
              <a:buChar char="o"/>
            </a:pPr>
            <a:r>
              <a:rPr lang="fr-CA" sz="1800" dirty="0">
                <a:latin typeface="Open Sans Light" panose="020B0306030504020204" pitchFamily="34" charset="0"/>
                <a:ea typeface="Open Sans Light" panose="020B0306030504020204" pitchFamily="34" charset="0"/>
                <a:cs typeface="Open Sans Light" panose="020B0306030504020204" pitchFamily="34" charset="0"/>
              </a:rPr>
              <a:t>Réduire la facture du plus grand nombre</a:t>
            </a:r>
            <a:endParaRPr lang="fr-CA" sz="18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buFont typeface="Courier New" panose="02070309020205020404" pitchFamily="49" charset="0"/>
              <a:buChar char="o"/>
            </a:pPr>
            <a:endParaRPr lang="fr-CA"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riangle rectangle 9"/>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7" name="ZoneTexte 6">
            <a:extLst>
              <a:ext uri="{FF2B5EF4-FFF2-40B4-BE49-F238E27FC236}">
                <a16:creationId xmlns:a16="http://schemas.microsoft.com/office/drawing/2014/main" id="{6700A25A-C444-874A-9BB5-EDFA678FDC1A}"/>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pic>
        <p:nvPicPr>
          <p:cNvPr id="4" name="Image 3">
            <a:extLst>
              <a:ext uri="{FF2B5EF4-FFF2-40B4-BE49-F238E27FC236}">
                <a16:creationId xmlns:a16="http://schemas.microsoft.com/office/drawing/2014/main" id="{683BB29C-BEEB-78B4-F5E3-8481D9C76B68}"/>
              </a:ext>
            </a:extLst>
          </p:cNvPr>
          <p:cNvPicPr>
            <a:picLocks noChangeAspect="1"/>
          </p:cNvPicPr>
          <p:nvPr/>
        </p:nvPicPr>
        <p:blipFill>
          <a:blip r:embed="rId3"/>
          <a:stretch>
            <a:fillRect/>
          </a:stretch>
        </p:blipFill>
        <p:spPr>
          <a:xfrm>
            <a:off x="8558649" y="179600"/>
            <a:ext cx="3819876" cy="2291926"/>
          </a:xfrm>
          <a:prstGeom prst="rect">
            <a:avLst/>
          </a:prstGeom>
        </p:spPr>
      </p:pic>
    </p:spTree>
    <p:extLst>
      <p:ext uri="{BB962C8B-B14F-4D97-AF65-F5344CB8AC3E}">
        <p14:creationId xmlns:p14="http://schemas.microsoft.com/office/powerpoint/2010/main" val="1111885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cs typeface="Times New Roman" charset="0"/>
              </a:rPr>
              <a:t>Fondement de la démarche</a:t>
            </a:r>
            <a:endParaRPr lang="fr-FR" dirty="0"/>
          </a:p>
        </p:txBody>
      </p:sp>
      <p:sp>
        <p:nvSpPr>
          <p:cNvPr id="3" name="Espace réservé du contenu 2"/>
          <p:cNvSpPr>
            <a:spLocks noGrp="1"/>
          </p:cNvSpPr>
          <p:nvPr>
            <p:ph idx="1"/>
          </p:nvPr>
        </p:nvSpPr>
        <p:spPr>
          <a:xfrm>
            <a:off x="838200" y="1825625"/>
            <a:ext cx="8449383" cy="4351338"/>
          </a:xfrm>
        </p:spPr>
        <p:txBody>
          <a:bodyPr>
            <a:normAutofit/>
          </a:bodyPr>
          <a:lstStyle/>
          <a:p>
            <a:pPr marL="0" indent="0" algn="ctr">
              <a:lnSpc>
                <a:spcPct val="120000"/>
              </a:lnSpc>
              <a:buNone/>
            </a:pPr>
            <a:r>
              <a:rPr lang="fr-CA" sz="2200" dirty="0">
                <a:latin typeface="Open Sans Light" panose="020B0306030504020204" pitchFamily="34" charset="0"/>
                <a:ea typeface="Open Sans Light" panose="020B0306030504020204" pitchFamily="34" charset="0"/>
                <a:cs typeface="Open Sans Light" panose="020B0306030504020204" pitchFamily="34" charset="0"/>
              </a:rPr>
              <a:t>Concept de</a:t>
            </a:r>
            <a:r>
              <a:rPr lang="fr-FR" sz="2200" b="1" dirty="0">
                <a:latin typeface="Open Sans" panose="020B0606030504020204" pitchFamily="34" charset="0"/>
                <a:ea typeface="Open Sans" panose="020B0606030504020204" pitchFamily="34" charset="0"/>
                <a:cs typeface="Open Sans" panose="020B0606030504020204" pitchFamily="34" charset="0"/>
              </a:rPr>
              <a:t> pharmacie </a:t>
            </a:r>
          </a:p>
          <a:p>
            <a:pPr marL="0" indent="0" algn="ctr">
              <a:lnSpc>
                <a:spcPct val="120000"/>
              </a:lnSpc>
              <a:buNone/>
            </a:pPr>
            <a:r>
              <a:rPr lang="fr-FR" sz="2200" b="1" dirty="0">
                <a:latin typeface="Open Sans" panose="020B0606030504020204" pitchFamily="34" charset="0"/>
                <a:ea typeface="Open Sans" panose="020B0606030504020204" pitchFamily="34" charset="0"/>
                <a:cs typeface="Open Sans" panose="020B0606030504020204" pitchFamily="34" charset="0"/>
              </a:rPr>
              <a:t>conçue pour les syndicats et les syndiqués </a:t>
            </a:r>
          </a:p>
          <a:p>
            <a:pPr marL="0" indent="0" algn="ctr">
              <a:lnSpc>
                <a:spcPct val="120000"/>
              </a:lnSpc>
              <a:buNone/>
            </a:pPr>
            <a:r>
              <a:rPr lang="fr-CA" sz="2200" dirty="0">
                <a:latin typeface="Open Sans Light" panose="020B0306030504020204" pitchFamily="34" charset="0"/>
                <a:ea typeface="Open Sans Light" panose="020B0306030504020204" pitchFamily="34" charset="0"/>
                <a:cs typeface="Open Sans Light" panose="020B0306030504020204" pitchFamily="34" charset="0"/>
              </a:rPr>
              <a:t>ayant comme élément central l’utilisation d’une grille tarifaire </a:t>
            </a:r>
          </a:p>
          <a:p>
            <a:pPr marL="0" indent="0" algn="ctr">
              <a:lnSpc>
                <a:spcPct val="120000"/>
              </a:lnSpc>
              <a:buNone/>
            </a:pPr>
            <a:r>
              <a:rPr lang="fr-CA" sz="2200" dirty="0">
                <a:latin typeface="Open Sans Light" panose="020B0306030504020204" pitchFamily="34" charset="0"/>
                <a:ea typeface="Open Sans Light" panose="020B0306030504020204" pitchFamily="34" charset="0"/>
                <a:cs typeface="Open Sans Light" panose="020B0306030504020204" pitchFamily="34" charset="0"/>
              </a:rPr>
              <a:t>pour </a:t>
            </a:r>
            <a:r>
              <a:rPr lang="fr-FR" sz="2200" b="1" dirty="0">
                <a:latin typeface="Open Sans" panose="020B0606030504020204" pitchFamily="34" charset="0"/>
                <a:ea typeface="Open Sans" panose="020B0606030504020204" pitchFamily="34" charset="0"/>
                <a:cs typeface="Open Sans" panose="020B0606030504020204" pitchFamily="34" charset="0"/>
              </a:rPr>
              <a:t>concurrencer celle négociée par la RAMQ</a:t>
            </a:r>
          </a:p>
          <a:p>
            <a:pPr marL="0" indent="0" algn="ctr">
              <a:lnSpc>
                <a:spcPct val="120000"/>
              </a:lnSpc>
              <a:buNone/>
            </a:pPr>
            <a:r>
              <a:rPr lang="fr-CA" sz="2200" dirty="0">
                <a:latin typeface="Open Sans Light" panose="020B0306030504020204" pitchFamily="34" charset="0"/>
                <a:ea typeface="Open Sans Light" panose="020B0306030504020204" pitchFamily="34" charset="0"/>
                <a:cs typeface="Open Sans Light" panose="020B0306030504020204" pitchFamily="34" charset="0"/>
              </a:rPr>
              <a:t>et atteindre une </a:t>
            </a:r>
            <a:r>
              <a:rPr lang="fr-FR" sz="2200" b="1" dirty="0">
                <a:latin typeface="Open Sans" panose="020B0606030504020204" pitchFamily="34" charset="0"/>
                <a:ea typeface="Open Sans" panose="020B0606030504020204" pitchFamily="34" charset="0"/>
                <a:cs typeface="Open Sans" panose="020B0606030504020204" pitchFamily="34" charset="0"/>
              </a:rPr>
              <a:t>meilleure équité pour tous</a:t>
            </a:r>
            <a:r>
              <a:rPr lang="fr-CA" sz="2200" dirty="0">
                <a:latin typeface="Open Sans Light" panose="020B0306030504020204" pitchFamily="34" charset="0"/>
                <a:ea typeface="Open Sans Light" panose="020B0306030504020204" pitchFamily="34" charset="0"/>
                <a:cs typeface="Open Sans Light" panose="020B0306030504020204" pitchFamily="34" charset="0"/>
              </a:rPr>
              <a:t>. </a:t>
            </a:r>
          </a:p>
          <a:p>
            <a:pPr marL="0" indent="0" algn="ctr">
              <a:lnSpc>
                <a:spcPct val="120000"/>
              </a:lnSpc>
              <a:buNone/>
            </a:pPr>
            <a:endParaRPr lang="fr-CA" sz="1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riangle rectangle 9"/>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pic>
        <p:nvPicPr>
          <p:cNvPr id="15" name="Image 14">
            <a:extLst>
              <a:ext uri="{FF2B5EF4-FFF2-40B4-BE49-F238E27FC236}">
                <a16:creationId xmlns:a16="http://schemas.microsoft.com/office/drawing/2014/main" id="{6391A512-7792-946B-F209-027389703B9B}"/>
              </a:ext>
            </a:extLst>
          </p:cNvPr>
          <p:cNvPicPr>
            <a:picLocks noChangeAspect="1"/>
          </p:cNvPicPr>
          <p:nvPr/>
        </p:nvPicPr>
        <p:blipFill>
          <a:blip r:embed="rId3"/>
          <a:stretch>
            <a:fillRect/>
          </a:stretch>
        </p:blipFill>
        <p:spPr>
          <a:xfrm>
            <a:off x="8558649" y="179600"/>
            <a:ext cx="3819876" cy="2291926"/>
          </a:xfrm>
          <a:prstGeom prst="rect">
            <a:avLst/>
          </a:prstGeom>
        </p:spPr>
      </p:pic>
      <p:sp>
        <p:nvSpPr>
          <p:cNvPr id="16" name="ZoneTexte 15">
            <a:extLst>
              <a:ext uri="{FF2B5EF4-FFF2-40B4-BE49-F238E27FC236}">
                <a16:creationId xmlns:a16="http://schemas.microsoft.com/office/drawing/2014/main" id="{EA1AE58F-49E3-BD6E-7E33-DFC9AFCB6196}"/>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Tree>
    <p:extLst>
      <p:ext uri="{BB962C8B-B14F-4D97-AF65-F5344CB8AC3E}">
        <p14:creationId xmlns:p14="http://schemas.microsoft.com/office/powerpoint/2010/main" val="662607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ea typeface="Times New Roman" charset="0"/>
                <a:cs typeface="Times New Roman" charset="0"/>
              </a:rPr>
              <a:t>Demande de prix en ligne</a:t>
            </a:r>
            <a:endParaRPr lang="fr-FR" dirty="0"/>
          </a:p>
        </p:txBody>
      </p:sp>
      <p:sp>
        <p:nvSpPr>
          <p:cNvPr id="7" name="ZoneTexte 6">
            <a:extLst>
              <a:ext uri="{FF2B5EF4-FFF2-40B4-BE49-F238E27FC236}">
                <a16:creationId xmlns:a16="http://schemas.microsoft.com/office/drawing/2014/main" id="{CBC724C6-5073-B844-A018-49F6287E5A28}"/>
              </a:ext>
            </a:extLst>
          </p:cNvPr>
          <p:cNvSpPr txBox="1"/>
          <p:nvPr/>
        </p:nvSpPr>
        <p:spPr>
          <a:xfrm>
            <a:off x="7732327" y="5440695"/>
            <a:ext cx="4305300" cy="1277273"/>
          </a:xfrm>
          <a:prstGeom prst="rect">
            <a:avLst/>
          </a:prstGeom>
          <a:noFill/>
        </p:spPr>
        <p:txBody>
          <a:bodyPr wrap="square" rtlCol="0">
            <a:spAutoFit/>
          </a:bodyPr>
          <a:lstStyle/>
          <a:p>
            <a:endParaRPr lang="fr-CA" sz="1200" dirty="0">
              <a:latin typeface="Open Sans Léger" charset="0"/>
            </a:endParaRPr>
          </a:p>
          <a:p>
            <a:endParaRPr lang="fr-CA" sz="10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Pharmacie Benoît Picard &amp; Karl Desjardins Inc.</a:t>
            </a:r>
            <a:endParaRPr lang="fr-FR" sz="11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T : 514.903.7060 | 1.888.903.7061  F : 514.903.7059</a:t>
            </a:r>
            <a:endParaRPr lang="fr-FR" sz="11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C : info@picarddesjardins.com</a:t>
            </a:r>
            <a:endParaRPr lang="fr-FR" sz="11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555 rue de Louvain Ouest, suite 603, Montréal, Québec, H2N 2H8</a:t>
            </a:r>
            <a:endParaRPr lang="fr-FR" sz="1100" dirty="0">
              <a:solidFill>
                <a:schemeClr val="bg1"/>
              </a:solidFill>
              <a:latin typeface="Open Sans Light" charset="0"/>
              <a:ea typeface="Open Sans Light" charset="0"/>
              <a:cs typeface="Open Sans Light" charset="0"/>
            </a:endParaRPr>
          </a:p>
          <a:p>
            <a:endParaRPr lang="fr-FR" sz="1100" dirty="0">
              <a:latin typeface="Open Sans Léger" charset="0"/>
            </a:endParaRPr>
          </a:p>
        </p:txBody>
      </p:sp>
      <p:pic>
        <p:nvPicPr>
          <p:cNvPr id="12" name="Image 11">
            <a:extLst>
              <a:ext uri="{FF2B5EF4-FFF2-40B4-BE49-F238E27FC236}">
                <a16:creationId xmlns:a16="http://schemas.microsoft.com/office/drawing/2014/main" id="{ACFD993D-3AF3-1A99-7D85-138EADA6366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8200" y="1710267"/>
            <a:ext cx="8052093" cy="4565374"/>
          </a:xfrm>
          <a:prstGeom prst="rect">
            <a:avLst/>
          </a:prstGeom>
        </p:spPr>
      </p:pic>
      <p:sp>
        <p:nvSpPr>
          <p:cNvPr id="9" name="Triangle rectangle 8">
            <a:extLst>
              <a:ext uri="{FF2B5EF4-FFF2-40B4-BE49-F238E27FC236}">
                <a16:creationId xmlns:a16="http://schemas.microsoft.com/office/drawing/2014/main" id="{F83278E8-44C1-010C-DA08-D5509E0D295D}"/>
              </a:ext>
            </a:extLst>
          </p:cNvPr>
          <p:cNvSpPr>
            <a:spLocks/>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uFillTx/>
              <a:latin typeface="Open Sans Léger" charset="0"/>
            </a:endParaRPr>
          </a:p>
        </p:txBody>
      </p:sp>
      <p:pic>
        <p:nvPicPr>
          <p:cNvPr id="3" name="Image 2">
            <a:extLst>
              <a:ext uri="{FF2B5EF4-FFF2-40B4-BE49-F238E27FC236}">
                <a16:creationId xmlns:a16="http://schemas.microsoft.com/office/drawing/2014/main" id="{69E53EF8-ABC9-E864-F430-3F007BBEE151}"/>
              </a:ext>
            </a:extLst>
          </p:cNvPr>
          <p:cNvPicPr>
            <a:picLocks noChangeAspect="1"/>
          </p:cNvPicPr>
          <p:nvPr/>
        </p:nvPicPr>
        <p:blipFill>
          <a:blip r:embed="rId4"/>
          <a:stretch>
            <a:fillRect/>
          </a:stretch>
        </p:blipFill>
        <p:spPr>
          <a:xfrm>
            <a:off x="8558649" y="179600"/>
            <a:ext cx="3819876" cy="2291926"/>
          </a:xfrm>
          <a:prstGeom prst="rect">
            <a:avLst/>
          </a:prstGeom>
        </p:spPr>
      </p:pic>
      <p:sp>
        <p:nvSpPr>
          <p:cNvPr id="4" name="ZoneTexte 3">
            <a:extLst>
              <a:ext uri="{FF2B5EF4-FFF2-40B4-BE49-F238E27FC236}">
                <a16:creationId xmlns:a16="http://schemas.microsoft.com/office/drawing/2014/main" id="{E9BBBFA7-7C0F-D3FB-B965-C93806F3CE48}"/>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Tree>
    <p:extLst>
      <p:ext uri="{BB962C8B-B14F-4D97-AF65-F5344CB8AC3E}">
        <p14:creationId xmlns:p14="http://schemas.microsoft.com/office/powerpoint/2010/main" val="927248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cs typeface="Times New Roman" charset="0"/>
              </a:rPr>
              <a:t>Recadrage des fournisseurs</a:t>
            </a:r>
            <a:endParaRPr lang="fr-FR" dirty="0"/>
          </a:p>
        </p:txBody>
      </p:sp>
      <p:sp>
        <p:nvSpPr>
          <p:cNvPr id="3" name="Espace réservé du contenu 2"/>
          <p:cNvSpPr>
            <a:spLocks noGrp="1"/>
          </p:cNvSpPr>
          <p:nvPr>
            <p:ph idx="1"/>
          </p:nvPr>
        </p:nvSpPr>
        <p:spPr>
          <a:xfrm>
            <a:off x="838200" y="1825625"/>
            <a:ext cx="8449383" cy="4351338"/>
          </a:xfrm>
        </p:spPr>
        <p:txBody>
          <a:bodyPr>
            <a:normAutofit/>
          </a:bodyPr>
          <a:lstStyle/>
          <a:p>
            <a:pPr marL="0" indent="0">
              <a:lnSpc>
                <a:spcPct val="120000"/>
              </a:lnSpc>
              <a:buNone/>
            </a:pPr>
            <a:r>
              <a:rPr lang="fr-FR" sz="2400" b="1" kern="1600" cap="all" dirty="0">
                <a:solidFill>
                  <a:srgbClr val="00B3EC"/>
                </a:solidFill>
                <a:latin typeface="Open Sans Condensed" charset="0"/>
                <a:ea typeface="Times New Roman" charset="0"/>
                <a:cs typeface="Times New Roman" charset="0"/>
              </a:rPr>
              <a:t>Cohérence de l’approche</a:t>
            </a:r>
            <a:endParaRPr lang="fr-FR" sz="2400" b="1" kern="1600" cap="all" dirty="0">
              <a:solidFill>
                <a:srgbClr val="00B3EC"/>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r>
              <a:rPr lang="fr-CA" sz="1800" dirty="0">
                <a:latin typeface="Open Sans Light" panose="020B0306030504020204" pitchFamily="34" charset="0"/>
                <a:ea typeface="Open Sans Light" panose="020B0306030504020204" pitchFamily="34" charset="0"/>
                <a:cs typeface="Open Sans Light" panose="020B0306030504020204" pitchFamily="34" charset="0"/>
              </a:rPr>
              <a:t>Favoriser les entreprises québécoises et canadiennes</a:t>
            </a:r>
          </a:p>
          <a:p>
            <a:pPr marL="0" indent="0">
              <a:lnSpc>
                <a:spcPct val="120000"/>
              </a:lnSpc>
              <a:buNone/>
            </a:pPr>
            <a:endParaRPr lang="fr-FR" sz="1800" b="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r>
              <a:rPr lang="fr-FR" sz="2400" b="1" kern="1600" cap="all" dirty="0">
                <a:solidFill>
                  <a:srgbClr val="00B3EC"/>
                </a:solidFill>
                <a:latin typeface="Open Sans Condensed" charset="0"/>
                <a:ea typeface="Open Sans Light" panose="020B0306030504020204" pitchFamily="34" charset="0"/>
                <a:cs typeface="Times New Roman" charset="0"/>
              </a:rPr>
              <a:t>fournisseurs Privilégiés </a:t>
            </a:r>
            <a:endParaRPr lang="fr-FR" sz="2400" b="1" kern="1600" cap="all" dirty="0">
              <a:solidFill>
                <a:srgbClr val="00B3EC"/>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r>
              <a:rPr lang="fr-CA" sz="1800" dirty="0">
                <a:latin typeface="Open Sans Light" panose="020B0306030504020204" pitchFamily="34" charset="0"/>
                <a:ea typeface="Open Sans Light" panose="020B0306030504020204" pitchFamily="34" charset="0"/>
                <a:cs typeface="Open Sans Light" panose="020B0306030504020204" pitchFamily="34" charset="0"/>
              </a:rPr>
              <a:t>Fabricants de médicaments génériques : </a:t>
            </a:r>
            <a:r>
              <a:rPr lang="fr-FR" sz="1800" b="1" dirty="0">
                <a:latin typeface="Open Sans" panose="020B0606030504020204" pitchFamily="34" charset="0"/>
                <a:ea typeface="Open Sans" panose="020B0606030504020204" pitchFamily="34" charset="0"/>
                <a:cs typeface="Open Sans" panose="020B0606030504020204" pitchFamily="34" charset="0"/>
              </a:rPr>
              <a:t>JAMP Pharma, </a:t>
            </a:r>
            <a:r>
              <a:rPr lang="fr-FR" sz="1800" b="1" dirty="0" err="1">
                <a:latin typeface="Open Sans" panose="020B0606030504020204" pitchFamily="34" charset="0"/>
                <a:ea typeface="Open Sans" panose="020B0606030504020204" pitchFamily="34" charset="0"/>
                <a:cs typeface="Open Sans" panose="020B0606030504020204" pitchFamily="34" charset="0"/>
              </a:rPr>
              <a:t>Pharmascience</a:t>
            </a:r>
            <a:endParaRPr lang="fr-FR" sz="1800" b="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r>
              <a:rPr lang="fr-CA" sz="1800">
                <a:latin typeface="Open Sans Light" panose="020B0306030504020204" pitchFamily="34" charset="0"/>
                <a:ea typeface="Open Sans Light" panose="020B0306030504020204" pitchFamily="34" charset="0"/>
                <a:cs typeface="Open Sans Light" panose="020B0306030504020204" pitchFamily="34" charset="0"/>
              </a:rPr>
              <a:t>Entreprises </a:t>
            </a:r>
            <a:r>
              <a:rPr lang="fr-CA" sz="1800" dirty="0">
                <a:latin typeface="Open Sans Light" panose="020B0306030504020204" pitchFamily="34" charset="0"/>
                <a:ea typeface="Open Sans Light" panose="020B0306030504020204" pitchFamily="34" charset="0"/>
                <a:cs typeface="Open Sans Light" panose="020B0306030504020204" pitchFamily="34" charset="0"/>
              </a:rPr>
              <a:t>d’emballage</a:t>
            </a:r>
            <a:endParaRPr lang="fr-FR" sz="1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r>
              <a:rPr lang="fr-CA" sz="1800" dirty="0">
                <a:latin typeface="Open Sans Light" panose="020B0306030504020204" pitchFamily="34" charset="0"/>
                <a:ea typeface="Open Sans Light" panose="020B0306030504020204" pitchFamily="34" charset="0"/>
                <a:cs typeface="Open Sans Light" panose="020B0306030504020204" pitchFamily="34" charset="0"/>
              </a:rPr>
              <a:t>Entreprises de transport</a:t>
            </a:r>
            <a:endParaRPr lang="fr-FR" sz="1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endParaRPr lang="fr-FR"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riangle rectangle 9"/>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7" name="ZoneTexte 6">
            <a:extLst>
              <a:ext uri="{FF2B5EF4-FFF2-40B4-BE49-F238E27FC236}">
                <a16:creationId xmlns:a16="http://schemas.microsoft.com/office/drawing/2014/main" id="{6700A25A-C444-874A-9BB5-EDFA678FDC1A}"/>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pic>
        <p:nvPicPr>
          <p:cNvPr id="4" name="Image 3">
            <a:extLst>
              <a:ext uri="{FF2B5EF4-FFF2-40B4-BE49-F238E27FC236}">
                <a16:creationId xmlns:a16="http://schemas.microsoft.com/office/drawing/2014/main" id="{DA1FC53D-A45F-D481-F1B1-37392347E2C5}"/>
              </a:ext>
            </a:extLst>
          </p:cNvPr>
          <p:cNvPicPr>
            <a:picLocks noChangeAspect="1"/>
          </p:cNvPicPr>
          <p:nvPr/>
        </p:nvPicPr>
        <p:blipFill>
          <a:blip r:embed="rId3"/>
          <a:stretch>
            <a:fillRect/>
          </a:stretch>
        </p:blipFill>
        <p:spPr>
          <a:xfrm>
            <a:off x="8558649" y="179600"/>
            <a:ext cx="3819876" cy="2291926"/>
          </a:xfrm>
          <a:prstGeom prst="rect">
            <a:avLst/>
          </a:prstGeom>
        </p:spPr>
      </p:pic>
    </p:spTree>
    <p:extLst>
      <p:ext uri="{BB962C8B-B14F-4D97-AF65-F5344CB8AC3E}">
        <p14:creationId xmlns:p14="http://schemas.microsoft.com/office/powerpoint/2010/main" val="3229578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cs typeface="Times New Roman" charset="0"/>
              </a:rPr>
              <a:t>Avantages pour les syndicats</a:t>
            </a:r>
            <a:endParaRPr lang="fr-FR" dirty="0"/>
          </a:p>
        </p:txBody>
      </p:sp>
      <p:sp>
        <p:nvSpPr>
          <p:cNvPr id="3" name="Espace réservé du contenu 2"/>
          <p:cNvSpPr>
            <a:spLocks noGrp="1"/>
          </p:cNvSpPr>
          <p:nvPr>
            <p:ph idx="1"/>
          </p:nvPr>
        </p:nvSpPr>
        <p:spPr>
          <a:xfrm>
            <a:off x="838200" y="1825625"/>
            <a:ext cx="10515600" cy="3871790"/>
          </a:xfrm>
        </p:spPr>
        <p:txBody>
          <a:bodyPr>
            <a:normAutofit/>
          </a:bodyPr>
          <a:lstStyle/>
          <a:p>
            <a:pPr marL="0" indent="0">
              <a:lnSpc>
                <a:spcPct val="120000"/>
              </a:lnSpc>
              <a:buNone/>
            </a:pPr>
            <a:r>
              <a:rPr lang="fr-FR" sz="2400" b="1" kern="1600" cap="all" dirty="0">
                <a:solidFill>
                  <a:srgbClr val="00B3EC"/>
                </a:solidFill>
                <a:latin typeface="Open Sans Condensed" charset="0"/>
                <a:ea typeface="Times New Roman" charset="0"/>
                <a:cs typeface="Times New Roman" charset="0"/>
              </a:rPr>
              <a:t>Tarification similaire à la RAMQ sans les désavantages</a:t>
            </a:r>
            <a:endParaRPr lang="fr-FR" sz="2400" b="1" kern="1600" cap="all" dirty="0">
              <a:solidFill>
                <a:srgbClr val="00B3EC"/>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r>
              <a:rPr lang="fr-FR" sz="1800" dirty="0">
                <a:latin typeface="Open Sans Light" panose="020B0306030504020204" pitchFamily="34" charset="0"/>
                <a:ea typeface="Open Sans Light" panose="020B0306030504020204" pitchFamily="34" charset="0"/>
                <a:cs typeface="Open Sans Light" panose="020B0306030504020204" pitchFamily="34" charset="0"/>
              </a:rPr>
              <a:t>Réduction importante des primes</a:t>
            </a:r>
          </a:p>
          <a:p>
            <a:pPr marL="0" indent="0">
              <a:lnSpc>
                <a:spcPct val="120000"/>
              </a:lnSpc>
              <a:buNone/>
            </a:pPr>
            <a:r>
              <a:rPr lang="fr-FR" sz="1800" dirty="0">
                <a:latin typeface="Open Sans Light" panose="020B0306030504020204" pitchFamily="34" charset="0"/>
                <a:ea typeface="Open Sans Light" panose="020B0306030504020204" pitchFamily="34" charset="0"/>
                <a:cs typeface="Open Sans Light" panose="020B0306030504020204" pitchFamily="34" charset="0"/>
              </a:rPr>
              <a:t>Prévisibilité du modèle</a:t>
            </a:r>
          </a:p>
          <a:p>
            <a:pPr marL="0" indent="0">
              <a:lnSpc>
                <a:spcPct val="120000"/>
              </a:lnSpc>
              <a:buNone/>
            </a:pPr>
            <a:r>
              <a:rPr lang="fr-FR" sz="1800" dirty="0">
                <a:latin typeface="Open Sans Light" panose="020B0306030504020204" pitchFamily="34" charset="0"/>
                <a:ea typeface="Open Sans Light" panose="020B0306030504020204" pitchFamily="34" charset="0"/>
                <a:cs typeface="Open Sans Light" panose="020B0306030504020204" pitchFamily="34" charset="0"/>
              </a:rPr>
              <a:t>Pérennité du modèle </a:t>
            </a:r>
          </a:p>
          <a:p>
            <a:pPr marL="0" indent="0">
              <a:lnSpc>
                <a:spcPct val="120000"/>
              </a:lnSpc>
              <a:buNone/>
            </a:pPr>
            <a:endParaRPr lang="fr-FR" sz="15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r>
              <a:rPr lang="fr-FR" sz="2400" b="1" kern="1600" cap="all" dirty="0">
                <a:solidFill>
                  <a:srgbClr val="00B3EC"/>
                </a:solidFill>
                <a:latin typeface="Open Sans Condensed" charset="0"/>
                <a:ea typeface="Open Sans Light" panose="020B0306030504020204" pitchFamily="34" charset="0"/>
                <a:cs typeface="Times New Roman" charset="0"/>
              </a:rPr>
              <a:t>Reprise du contrôle</a:t>
            </a:r>
            <a:endParaRPr lang="fr-FR" sz="24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r>
              <a:rPr lang="fr-FR" sz="1800" dirty="0">
                <a:latin typeface="Open Sans Light" panose="020B0306030504020204" pitchFamily="34" charset="0"/>
                <a:ea typeface="Open Sans Light" panose="020B0306030504020204" pitchFamily="34" charset="0"/>
                <a:cs typeface="Open Sans Light" panose="020B0306030504020204" pitchFamily="34" charset="0"/>
              </a:rPr>
              <a:t>Prise de contrôle des syndicats de leurs dépenses en médicaments</a:t>
            </a:r>
          </a:p>
          <a:p>
            <a:pPr marL="0" indent="0">
              <a:lnSpc>
                <a:spcPct val="120000"/>
              </a:lnSpc>
              <a:buNone/>
            </a:pPr>
            <a:endParaRPr lang="fr-FR" sz="15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endParaRPr lang="fr-FR" sz="19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buNone/>
            </a:pPr>
            <a:endParaRPr lang="fr-CA" sz="1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riangle rectangle 9"/>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9" name="ZoneTexte 8">
            <a:extLst>
              <a:ext uri="{FF2B5EF4-FFF2-40B4-BE49-F238E27FC236}">
                <a16:creationId xmlns:a16="http://schemas.microsoft.com/office/drawing/2014/main" id="{AD9493FF-32E3-EE4F-8E56-02CBA2B9A5E1}"/>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pic>
        <p:nvPicPr>
          <p:cNvPr id="4" name="Image 3">
            <a:extLst>
              <a:ext uri="{FF2B5EF4-FFF2-40B4-BE49-F238E27FC236}">
                <a16:creationId xmlns:a16="http://schemas.microsoft.com/office/drawing/2014/main" id="{6B52B2DB-48D4-6D14-B29F-5ABA61C1DC29}"/>
              </a:ext>
            </a:extLst>
          </p:cNvPr>
          <p:cNvPicPr>
            <a:picLocks noChangeAspect="1"/>
          </p:cNvPicPr>
          <p:nvPr/>
        </p:nvPicPr>
        <p:blipFill>
          <a:blip r:embed="rId3"/>
          <a:stretch>
            <a:fillRect/>
          </a:stretch>
        </p:blipFill>
        <p:spPr>
          <a:xfrm>
            <a:off x="8558649" y="179600"/>
            <a:ext cx="3819876" cy="2291926"/>
          </a:xfrm>
          <a:prstGeom prst="rect">
            <a:avLst/>
          </a:prstGeom>
        </p:spPr>
      </p:pic>
    </p:spTree>
    <p:extLst>
      <p:ext uri="{BB962C8B-B14F-4D97-AF65-F5344CB8AC3E}">
        <p14:creationId xmlns:p14="http://schemas.microsoft.com/office/powerpoint/2010/main" val="1298968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cs typeface="Times New Roman" charset="0"/>
              </a:rPr>
              <a:t>Avantages pour les syndiqués</a:t>
            </a:r>
            <a:endParaRPr lang="fr-FR" dirty="0"/>
          </a:p>
        </p:txBody>
      </p:sp>
      <p:sp>
        <p:nvSpPr>
          <p:cNvPr id="3" name="Espace réservé du contenu 2"/>
          <p:cNvSpPr>
            <a:spLocks noGrp="1"/>
          </p:cNvSpPr>
          <p:nvPr>
            <p:ph idx="1"/>
          </p:nvPr>
        </p:nvSpPr>
        <p:spPr>
          <a:xfrm>
            <a:off x="838200" y="1825625"/>
            <a:ext cx="10515600" cy="3871790"/>
          </a:xfrm>
        </p:spPr>
        <p:txBody>
          <a:bodyPr>
            <a:normAutofit/>
          </a:bodyPr>
          <a:lstStyle/>
          <a:p>
            <a:pPr marL="0" indent="0">
              <a:lnSpc>
                <a:spcPct val="120000"/>
              </a:lnSpc>
              <a:buNone/>
            </a:pPr>
            <a:r>
              <a:rPr lang="fr-FR" sz="2100" kern="1600" cap="all" dirty="0">
                <a:solidFill>
                  <a:srgbClr val="00B3EC"/>
                </a:solidFill>
                <a:latin typeface="Open Sans Condensed" charset="0"/>
                <a:ea typeface="Times New Roman" charset="0"/>
                <a:cs typeface="Times New Roman" charset="0"/>
              </a:rPr>
              <a:t>PRIX DES MÉDICAMENTS</a:t>
            </a:r>
          </a:p>
          <a:p>
            <a:pPr marL="0" indent="0">
              <a:lnSpc>
                <a:spcPct val="120000"/>
              </a:lnSpc>
              <a:buNone/>
            </a:pPr>
            <a:r>
              <a:rPr lang="fr-FR" sz="1700" dirty="0">
                <a:latin typeface="Open Sans Light" panose="020B0306030504020204" pitchFamily="34" charset="0"/>
                <a:ea typeface="Open Sans Light" panose="020B0306030504020204" pitchFamily="34" charset="0"/>
                <a:cs typeface="Open Sans Light" panose="020B0306030504020204" pitchFamily="34" charset="0"/>
              </a:rPr>
              <a:t>Économie directe et réelle</a:t>
            </a:r>
          </a:p>
          <a:p>
            <a:pPr marL="0" indent="0">
              <a:lnSpc>
                <a:spcPct val="120000"/>
              </a:lnSpc>
              <a:buNone/>
            </a:pPr>
            <a:r>
              <a:rPr lang="fr-FR" sz="2100" b="1" kern="1600" cap="all" dirty="0">
                <a:solidFill>
                  <a:srgbClr val="00B3EC"/>
                </a:solidFill>
                <a:latin typeface="Open Sans Condensed" charset="0"/>
                <a:ea typeface="Times New Roman" charset="0"/>
                <a:cs typeface="Times New Roman" charset="0"/>
              </a:rPr>
              <a:t>Une pharmacie pour tous leurs besoins en santé</a:t>
            </a:r>
          </a:p>
          <a:p>
            <a:pPr marL="0" indent="0">
              <a:lnSpc>
                <a:spcPct val="120000"/>
              </a:lnSpc>
              <a:buNone/>
            </a:pPr>
            <a:r>
              <a:rPr lang="fr-FR" sz="1700" dirty="0">
                <a:latin typeface="Open Sans Light" panose="020B0306030504020204" pitchFamily="34" charset="0"/>
                <a:ea typeface="Open Sans Light" panose="020B0306030504020204" pitchFamily="34" charset="0"/>
                <a:cs typeface="Open Sans Light" panose="020B0306030504020204" pitchFamily="34" charset="0"/>
              </a:rPr>
              <a:t>Accès à l’expertise et les services de la plus importante pharmacie en ligne au Québec</a:t>
            </a:r>
          </a:p>
          <a:p>
            <a:pPr marL="0" indent="0">
              <a:lnSpc>
                <a:spcPct val="120000"/>
              </a:lnSpc>
              <a:buNone/>
            </a:pPr>
            <a:r>
              <a:rPr lang="fr-FR" sz="2100" b="1" kern="1600" cap="all" dirty="0">
                <a:solidFill>
                  <a:srgbClr val="00B3EC"/>
                </a:solidFill>
                <a:latin typeface="Open Sans Condensed" charset="0"/>
                <a:ea typeface="Times New Roman" charset="0"/>
                <a:cs typeface="Times New Roman" charset="0"/>
              </a:rPr>
              <a:t>Services aux membres</a:t>
            </a:r>
          </a:p>
        </p:txBody>
      </p:sp>
      <p:sp>
        <p:nvSpPr>
          <p:cNvPr id="10" name="Triangle rectangle 9"/>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9" name="ZoneTexte 8">
            <a:extLst>
              <a:ext uri="{FF2B5EF4-FFF2-40B4-BE49-F238E27FC236}">
                <a16:creationId xmlns:a16="http://schemas.microsoft.com/office/drawing/2014/main" id="{AD9493FF-32E3-EE4F-8E56-02CBA2B9A5E1}"/>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pic>
        <p:nvPicPr>
          <p:cNvPr id="4" name="Image 3">
            <a:extLst>
              <a:ext uri="{FF2B5EF4-FFF2-40B4-BE49-F238E27FC236}">
                <a16:creationId xmlns:a16="http://schemas.microsoft.com/office/drawing/2014/main" id="{002837A9-45C1-1CD3-E826-BBC6EB3EED24}"/>
              </a:ext>
            </a:extLst>
          </p:cNvPr>
          <p:cNvPicPr>
            <a:picLocks noChangeAspect="1"/>
          </p:cNvPicPr>
          <p:nvPr/>
        </p:nvPicPr>
        <p:blipFill>
          <a:blip r:embed="rId3"/>
          <a:stretch>
            <a:fillRect/>
          </a:stretch>
        </p:blipFill>
        <p:spPr>
          <a:xfrm>
            <a:off x="8558649" y="179600"/>
            <a:ext cx="3819876" cy="2291926"/>
          </a:xfrm>
          <a:prstGeom prst="rect">
            <a:avLst/>
          </a:prstGeom>
        </p:spPr>
      </p:pic>
    </p:spTree>
    <p:extLst>
      <p:ext uri="{BB962C8B-B14F-4D97-AF65-F5344CB8AC3E}">
        <p14:creationId xmlns:p14="http://schemas.microsoft.com/office/powerpoint/2010/main" val="827142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5">
            <a:extLst>
              <a:ext uri="{FF2B5EF4-FFF2-40B4-BE49-F238E27FC236}">
                <a16:creationId xmlns:a16="http://schemas.microsoft.com/office/drawing/2014/main" id="{9B8356AE-B4CF-A112-F4A0-B6C71A5BD1B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Espace réservé du pied de page 3">
            <a:extLst>
              <a:ext uri="{FF2B5EF4-FFF2-40B4-BE49-F238E27FC236}">
                <a16:creationId xmlns:a16="http://schemas.microsoft.com/office/drawing/2014/main" id="{3142FCFD-C045-DE69-C00D-D9055FC34757}"/>
              </a:ext>
            </a:extLst>
          </p:cNvPr>
          <p:cNvSpPr>
            <a:spLocks noGrp="1"/>
          </p:cNvSpPr>
          <p:nvPr>
            <p:ph type="ftr" sz="quarter" idx="11"/>
          </p:nvPr>
        </p:nvSpPr>
        <p:spPr/>
        <p:txBody>
          <a:bodyPr/>
          <a:lstStyle/>
          <a:p>
            <a:endParaRPr lang="fr-FR"/>
          </a:p>
        </p:txBody>
      </p:sp>
      <p:sp>
        <p:nvSpPr>
          <p:cNvPr id="6" name="Rectangle 5">
            <a:extLst>
              <a:ext uri="{FF2B5EF4-FFF2-40B4-BE49-F238E27FC236}">
                <a16:creationId xmlns:a16="http://schemas.microsoft.com/office/drawing/2014/main" id="{76D65287-3A5F-0962-8A2A-4154624E307B}"/>
              </a:ext>
            </a:extLst>
          </p:cNvPr>
          <p:cNvSpPr/>
          <p:nvPr/>
        </p:nvSpPr>
        <p:spPr>
          <a:xfrm>
            <a:off x="0" y="4477870"/>
            <a:ext cx="12192000" cy="1704413"/>
          </a:xfrm>
          <a:prstGeom prst="rect">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 Box 244">
            <a:extLst>
              <a:ext uri="{FF2B5EF4-FFF2-40B4-BE49-F238E27FC236}">
                <a16:creationId xmlns:a16="http://schemas.microsoft.com/office/drawing/2014/main" id="{0D96DFF3-3FDD-43A5-3B92-C718AA37BF74}"/>
              </a:ext>
            </a:extLst>
          </p:cNvPr>
          <p:cNvSpPr txBox="1">
            <a:spLocks noChangeArrowheads="1"/>
          </p:cNvSpPr>
          <p:nvPr/>
        </p:nvSpPr>
        <p:spPr bwMode="auto">
          <a:xfrm>
            <a:off x="1524000" y="5105100"/>
            <a:ext cx="9688830" cy="285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nSpc>
                <a:spcPts val="6600"/>
              </a:lnSpc>
              <a:spcBef>
                <a:spcPts val="1800"/>
              </a:spcBef>
              <a:spcAft>
                <a:spcPts val="0"/>
              </a:spcAft>
            </a:pPr>
            <a:r>
              <a:rPr lang="fr-CA" sz="6000" kern="1400" cap="all" dirty="0">
                <a:solidFill>
                  <a:srgbClr val="FFFFFF"/>
                </a:solidFill>
                <a:latin typeface="Open Sans Condensed" charset="0"/>
                <a:ea typeface="Times New Roman" charset="0"/>
                <a:cs typeface="Times New Roman" charset="0"/>
              </a:rPr>
              <a:t>Une pharmacie pour vous</a:t>
            </a:r>
            <a:endParaRPr lang="fr-FR" sz="6000" kern="1400" cap="all" dirty="0">
              <a:solidFill>
                <a:srgbClr val="FFFFFF"/>
              </a:solidFill>
              <a:effectLst/>
              <a:latin typeface="Open Sans Condensed" charset="0"/>
              <a:ea typeface="Times New Roman"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FFFFF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3F3F3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p:txBody>
      </p:sp>
      <p:sp>
        <p:nvSpPr>
          <p:cNvPr id="8" name="Text Box 2">
            <a:extLst>
              <a:ext uri="{FF2B5EF4-FFF2-40B4-BE49-F238E27FC236}">
                <a16:creationId xmlns:a16="http://schemas.microsoft.com/office/drawing/2014/main" id="{1C2312BC-5E4E-ED49-9A14-0F670FBD0657}"/>
              </a:ext>
            </a:extLst>
          </p:cNvPr>
          <p:cNvSpPr txBox="1">
            <a:spLocks noChangeArrowheads="1"/>
          </p:cNvSpPr>
          <p:nvPr/>
        </p:nvSpPr>
        <p:spPr bwMode="auto">
          <a:xfrm>
            <a:off x="1493773" y="4746594"/>
            <a:ext cx="5270098" cy="600710"/>
          </a:xfrm>
          <a:prstGeom prst="rect">
            <a:avLst/>
          </a:prstGeom>
          <a:noFill/>
          <a:ln w="9525">
            <a:noFill/>
            <a:miter lim="800000"/>
            <a:headEnd/>
            <a:tailEnd/>
          </a:ln>
        </p:spPr>
        <p:txBody>
          <a:bodyPr rot="0" vert="horz" wrap="square" lIns="91440" tIns="45720" rIns="91440" bIns="45720" anchor="t" anchorCtr="0">
            <a:noAutofit/>
          </a:bodyPr>
          <a:lstStyle/>
          <a:p>
            <a:pPr>
              <a:spcBef>
                <a:spcPts val="3000"/>
              </a:spcBef>
              <a:spcAft>
                <a:spcPts val="0"/>
              </a:spcAft>
            </a:pPr>
            <a:r>
              <a:rPr lang="en-US" sz="2000" b="1" kern="1600" dirty="0">
                <a:latin typeface="Open Sans Condensed" charset="0"/>
                <a:ea typeface="Times New Roman" charset="0"/>
                <a:cs typeface="Times New Roman" charset="0"/>
              </a:rPr>
              <a:t>Section 3 | Les </a:t>
            </a:r>
            <a:r>
              <a:rPr lang="en-US" sz="2000" b="1" kern="1600" dirty="0" err="1">
                <a:latin typeface="Open Sans Condensed" charset="0"/>
                <a:ea typeface="Times New Roman" charset="0"/>
                <a:cs typeface="Times New Roman" charset="0"/>
              </a:rPr>
              <a:t>détails</a:t>
            </a:r>
            <a:endParaRPr lang="fr-FR" sz="2000" b="1" kern="1600" dirty="0">
              <a:latin typeface="Open Sans Condensed" charset="0"/>
              <a:ea typeface="Times New Roman" charset="0"/>
              <a:cs typeface="Times New Roman" charset="0"/>
            </a:endParaRPr>
          </a:p>
        </p:txBody>
      </p:sp>
      <p:sp>
        <p:nvSpPr>
          <p:cNvPr id="9" name="Triangle 8">
            <a:extLst>
              <a:ext uri="{FF2B5EF4-FFF2-40B4-BE49-F238E27FC236}">
                <a16:creationId xmlns:a16="http://schemas.microsoft.com/office/drawing/2014/main" id="{41A4DA60-29F4-A816-3688-CEA48F99A21A}"/>
              </a:ext>
            </a:extLst>
          </p:cNvPr>
          <p:cNvSpPr/>
          <p:nvPr/>
        </p:nvSpPr>
        <p:spPr>
          <a:xfrm rot="5400000">
            <a:off x="2982297" y="-3004700"/>
            <a:ext cx="2171700" cy="813629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latin typeface="Open Sans Léger" charset="0"/>
            </a:endParaRPr>
          </a:p>
        </p:txBody>
      </p:sp>
      <p:pic>
        <p:nvPicPr>
          <p:cNvPr id="10" name="Image 9" descr="../Google%20Drive/Projet/Ressources%20graphiques/Logo/Logo%20-%20Regulier.png">
            <a:extLst>
              <a:ext uri="{FF2B5EF4-FFF2-40B4-BE49-F238E27FC236}">
                <a16:creationId xmlns:a16="http://schemas.microsoft.com/office/drawing/2014/main" id="{2792A8DC-19E0-7C7E-85BC-58BB8ED0BB59}"/>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480690" y="468836"/>
            <a:ext cx="3032125" cy="498475"/>
          </a:xfrm>
          <a:prstGeom prst="rect">
            <a:avLst/>
          </a:prstGeom>
          <a:noFill/>
          <a:ln>
            <a:noFill/>
          </a:ln>
        </p:spPr>
      </p:pic>
    </p:spTree>
    <p:extLst>
      <p:ext uri="{BB962C8B-B14F-4D97-AF65-F5344CB8AC3E}">
        <p14:creationId xmlns:p14="http://schemas.microsoft.com/office/powerpoint/2010/main" val="1948730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F4DCF23D-F29D-B24C-8185-2CB28E663C96}"/>
              </a:ext>
            </a:extLst>
          </p:cNvPr>
          <p:cNvPicPr>
            <a:picLocks noGrp="1" noChangeAspect="1"/>
          </p:cNvPicPr>
          <p:nvPr>
            <p:ph idx="1"/>
          </p:nvPr>
        </p:nvPicPr>
        <p:blipFill>
          <a:blip r:embed="rId3"/>
          <a:stretch>
            <a:fillRect/>
          </a:stretch>
        </p:blipFill>
        <p:spPr>
          <a:xfrm>
            <a:off x="761198" y="1537894"/>
            <a:ext cx="8344917" cy="4351338"/>
          </a:xfrm>
        </p:spPr>
      </p:pic>
      <p:sp>
        <p:nvSpPr>
          <p:cNvPr id="2" name="Titre 1"/>
          <p:cNvSpPr>
            <a:spLocks noGrp="1"/>
          </p:cNvSpPr>
          <p:nvPr>
            <p:ph type="title"/>
          </p:nvPr>
        </p:nvSpPr>
        <p:spPr/>
        <p:txBody>
          <a:bodyPr/>
          <a:lstStyle/>
          <a:p>
            <a:r>
              <a:rPr lang="fr-FR" b="1" kern="1600" dirty="0">
                <a:latin typeface="Open Sans Condensed" charset="0"/>
                <a:ea typeface="Times New Roman" charset="0"/>
                <a:cs typeface="Times New Roman" charset="0"/>
              </a:rPr>
              <a:t>Application mobile</a:t>
            </a:r>
            <a:endParaRPr lang="fr-FR" dirty="0"/>
          </a:p>
        </p:txBody>
      </p:sp>
      <p:pic>
        <p:nvPicPr>
          <p:cNvPr id="5" name="Image 4" descr="../Google%20Drive/Projet/Ressources%20graphiques/Logo/Logo%20-%20Regulier.png"/>
          <p:cNvPicPr/>
          <p:nvPr/>
        </p:nvPicPr>
        <p:blipFill>
          <a:blip r:embed="rId4">
            <a:extLst>
              <a:ext uri="{28A0092B-C50C-407E-A947-70E740481C1C}">
                <a14:useLocalDpi xmlns:a14="http://schemas.microsoft.com/office/drawing/2010/main"/>
              </a:ext>
            </a:extLst>
          </a:blip>
          <a:srcRect/>
          <a:stretch>
            <a:fillRect/>
          </a:stretch>
        </p:blipFill>
        <p:spPr bwMode="auto">
          <a:xfrm>
            <a:off x="8535521" y="778668"/>
            <a:ext cx="3032125" cy="498475"/>
          </a:xfrm>
          <a:prstGeom prst="rect">
            <a:avLst/>
          </a:prstGeom>
          <a:noFill/>
          <a:ln>
            <a:noFill/>
          </a:ln>
        </p:spPr>
      </p:pic>
      <p:sp>
        <p:nvSpPr>
          <p:cNvPr id="7" name="Triangle rectangle 6"/>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10" name="ZoneTexte 9">
            <a:extLst>
              <a:ext uri="{FF2B5EF4-FFF2-40B4-BE49-F238E27FC236}">
                <a16:creationId xmlns:a16="http://schemas.microsoft.com/office/drawing/2014/main" id="{E3AB28E8-C28B-2746-9FD8-177107F9921C}"/>
              </a:ext>
            </a:extLst>
          </p:cNvPr>
          <p:cNvSpPr txBox="1"/>
          <p:nvPr/>
        </p:nvSpPr>
        <p:spPr>
          <a:xfrm>
            <a:off x="7732327" y="5440695"/>
            <a:ext cx="4305300" cy="1277273"/>
          </a:xfrm>
          <a:prstGeom prst="rect">
            <a:avLst/>
          </a:prstGeom>
          <a:noFill/>
        </p:spPr>
        <p:txBody>
          <a:bodyPr wrap="square" rtlCol="0">
            <a:spAutoFit/>
          </a:bodyPr>
          <a:lstStyle/>
          <a:p>
            <a:endParaRPr lang="fr-CA" sz="1200" dirty="0">
              <a:latin typeface="Open Sans Léger" charset="0"/>
            </a:endParaRPr>
          </a:p>
          <a:p>
            <a:endParaRPr lang="fr-CA" sz="10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Pharmacie Benoît Picard &amp; Karl Desjardins Inc.</a:t>
            </a:r>
            <a:endParaRPr lang="fr-FR" sz="11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T : 514.903.7060 | 1.888.903.7061  F : 514.903.7059</a:t>
            </a:r>
            <a:endParaRPr lang="fr-FR" sz="11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C : info@picarddesjardins.com</a:t>
            </a:r>
            <a:endParaRPr lang="fr-FR" sz="11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555 rue de Louvain Ouest, suite 603, Montréal, Québec, H2N 2H8</a:t>
            </a:r>
            <a:endParaRPr lang="fr-FR" sz="1100" dirty="0">
              <a:solidFill>
                <a:schemeClr val="bg1"/>
              </a:solidFill>
              <a:latin typeface="Open Sans Light" charset="0"/>
              <a:ea typeface="Open Sans Light" charset="0"/>
              <a:cs typeface="Open Sans Light" charset="0"/>
            </a:endParaRPr>
          </a:p>
          <a:p>
            <a:endParaRPr lang="fr-FR" sz="1100" dirty="0">
              <a:latin typeface="Open Sans Léger" charset="0"/>
            </a:endParaRPr>
          </a:p>
        </p:txBody>
      </p:sp>
    </p:spTree>
    <p:extLst>
      <p:ext uri="{BB962C8B-B14F-4D97-AF65-F5344CB8AC3E}">
        <p14:creationId xmlns:p14="http://schemas.microsoft.com/office/powerpoint/2010/main" val="25419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ea typeface="Times New Roman" charset="0"/>
                <a:cs typeface="Times New Roman" charset="0"/>
              </a:rPr>
              <a:t>1</a:t>
            </a:r>
            <a:r>
              <a:rPr lang="fr-FR" b="1" kern="1600" dirty="0">
                <a:uFillTx/>
                <a:latin typeface="Open Sans Condensed" charset="0"/>
                <a:ea typeface="Times New Roman" charset="0"/>
                <a:cs typeface="Times New Roman" charset="0"/>
              </a:rPr>
              <a:t>. Commandez vos produits</a:t>
            </a:r>
            <a:endParaRPr lang="fr-FR" dirty="0">
              <a:uFillTx/>
            </a:endParaRPr>
          </a:p>
        </p:txBody>
      </p:sp>
      <p:pic>
        <p:nvPicPr>
          <p:cNvPr id="5" name="Image 4" descr="../Google%20Drive/Projet/Ressources%20graphiques/Logo/Logo%20-%20Regulier.png"/>
          <p:cNvPicPr/>
          <p:nvPr/>
        </p:nvPicPr>
        <p:blipFill>
          <a:blip r:embed="rId3"/>
          <a:srcRect/>
          <a:stretch>
            <a:fillRect/>
          </a:stretch>
        </p:blipFill>
        <p:spPr bwMode="auto">
          <a:xfrm>
            <a:off x="8535521" y="778668"/>
            <a:ext cx="3032125" cy="498475"/>
          </a:xfrm>
          <a:prstGeom prst="rect">
            <a:avLst/>
          </a:prstGeom>
          <a:noFill/>
          <a:ln>
            <a:noFill/>
          </a:ln>
        </p:spPr>
      </p:pic>
      <p:pic>
        <p:nvPicPr>
          <p:cNvPr id="10" name="Espace réservé du contenu 9">
            <a:extLst>
              <a:ext uri="{FF2B5EF4-FFF2-40B4-BE49-F238E27FC236}">
                <a16:creationId xmlns:a16="http://schemas.microsoft.com/office/drawing/2014/main" id="{41B070A3-50A7-F648-A5D1-A5F26B05B7A2}"/>
              </a:ext>
            </a:extLst>
          </p:cNvPr>
          <p:cNvPicPr>
            <a:picLocks noGrp="1" noChangeAspect="1"/>
          </p:cNvPicPr>
          <p:nvPr>
            <p:ph idx="1"/>
          </p:nvPr>
        </p:nvPicPr>
        <p:blipFill>
          <a:blip r:embed="rId4"/>
          <a:stretch>
            <a:fillRect/>
          </a:stretch>
        </p:blipFill>
        <p:spPr>
          <a:xfrm>
            <a:off x="838200" y="1747838"/>
            <a:ext cx="6820278" cy="4351338"/>
          </a:xfrm>
        </p:spPr>
      </p:pic>
      <p:sp>
        <p:nvSpPr>
          <p:cNvPr id="7" name="Triangle rectangle 6"/>
          <p:cNvSpPr>
            <a:spLocks/>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uFillTx/>
              <a:latin typeface="Open Sans Léger" charset="0"/>
            </a:endParaRPr>
          </a:p>
        </p:txBody>
      </p:sp>
      <p:sp>
        <p:nvSpPr>
          <p:cNvPr id="9" name="ZoneTexte 8">
            <a:extLst>
              <a:ext uri="{FF2B5EF4-FFF2-40B4-BE49-F238E27FC236}">
                <a16:creationId xmlns:a16="http://schemas.microsoft.com/office/drawing/2014/main" id="{C5FD5F1E-3650-DF48-863D-3A69753861D4}"/>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
        <p:nvSpPr>
          <p:cNvPr id="8" name="Espace réservé du contenu 2">
            <a:extLst>
              <a:ext uri="{FF2B5EF4-FFF2-40B4-BE49-F238E27FC236}">
                <a16:creationId xmlns:a16="http://schemas.microsoft.com/office/drawing/2014/main" id="{4A010002-1C5C-CB49-9698-BDBA9DCA8166}"/>
              </a:ext>
            </a:extLst>
          </p:cNvPr>
          <p:cNvSpPr txBox="1">
            <a:spLocks/>
          </p:cNvSpPr>
          <p:nvPr/>
        </p:nvSpPr>
        <p:spPr>
          <a:xfrm>
            <a:off x="8082353" y="1713040"/>
            <a:ext cx="492182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fr-FR" sz="1600" b="1" dirty="0">
                <a:latin typeface="Open Sans" panose="020B0606030504020204" pitchFamily="34" charset="0"/>
                <a:ea typeface="Open Sans" panose="020B0606030504020204" pitchFamily="34" charset="0"/>
                <a:cs typeface="Open Sans" panose="020B0606030504020204" pitchFamily="34" charset="0"/>
              </a:rPr>
              <a:t>1. </a:t>
            </a:r>
            <a:r>
              <a:rPr lang="fr-FR" sz="1600" dirty="0">
                <a:latin typeface="Open Sans Light" panose="020B0306030504020204" pitchFamily="34" charset="0"/>
                <a:ea typeface="Open Sans Light" panose="020B0306030504020204" pitchFamily="34" charset="0"/>
                <a:cs typeface="Open Sans Light" panose="020B0306030504020204" pitchFamily="34" charset="0"/>
              </a:rPr>
              <a:t>Commande par téléphone</a:t>
            </a:r>
          </a:p>
          <a:p>
            <a:pPr marL="0" indent="0">
              <a:lnSpc>
                <a:spcPct val="130000"/>
              </a:lnSpc>
              <a:buFont typeface="Arial" panose="020B0604020202020204" pitchFamily="34" charset="0"/>
              <a:buNone/>
            </a:pPr>
            <a:r>
              <a:rPr lang="fr-FR" sz="1600" b="1" dirty="0">
                <a:latin typeface="Open Sans" panose="020B0606030504020204" pitchFamily="34" charset="0"/>
                <a:ea typeface="Open Sans" panose="020B0606030504020204" pitchFamily="34" charset="0"/>
                <a:cs typeface="Open Sans" panose="020B0606030504020204" pitchFamily="34" charset="0"/>
              </a:rPr>
              <a:t>2. </a:t>
            </a:r>
            <a:r>
              <a:rPr lang="fr-FR" sz="1600" dirty="0">
                <a:latin typeface="Open Sans Light" panose="020B0306030504020204" pitchFamily="34" charset="0"/>
                <a:ea typeface="Open Sans Light" panose="020B0306030504020204" pitchFamily="34" charset="0"/>
                <a:cs typeface="Open Sans Light" panose="020B0306030504020204" pitchFamily="34" charset="0"/>
              </a:rPr>
              <a:t>Commande en ligne</a:t>
            </a:r>
          </a:p>
          <a:p>
            <a:pPr lvl="1"/>
            <a:endParaRPr lang="fr-FR" sz="1200" dirty="0">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735816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75B3D5E-D16F-D749-B9C7-525C0F7AD94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01511" y="1537498"/>
            <a:ext cx="8211859" cy="5320502"/>
          </a:xfrm>
          <a:prstGeom prst="rect">
            <a:avLst/>
          </a:prstGeom>
        </p:spPr>
      </p:pic>
      <p:sp>
        <p:nvSpPr>
          <p:cNvPr id="2" name="Titre 1"/>
          <p:cNvSpPr>
            <a:spLocks noGrp="1"/>
          </p:cNvSpPr>
          <p:nvPr>
            <p:ph type="title"/>
          </p:nvPr>
        </p:nvSpPr>
        <p:spPr/>
        <p:txBody>
          <a:bodyPr/>
          <a:lstStyle/>
          <a:p>
            <a:r>
              <a:rPr lang="fr-FR" b="1" kern="1600" dirty="0">
                <a:latin typeface="Open Sans Condensed" charset="0"/>
                <a:cs typeface="Times New Roman" charset="0"/>
              </a:rPr>
              <a:t>2. Ajoutez-y des MVL</a:t>
            </a:r>
            <a:endParaRPr lang="fr-FR" dirty="0"/>
          </a:p>
        </p:txBody>
      </p:sp>
      <p:sp>
        <p:nvSpPr>
          <p:cNvPr id="3" name="Espace réservé du contenu 2"/>
          <p:cNvSpPr>
            <a:spLocks noGrp="1"/>
          </p:cNvSpPr>
          <p:nvPr>
            <p:ph idx="1"/>
          </p:nvPr>
        </p:nvSpPr>
        <p:spPr/>
        <p:txBody>
          <a:bodyPr>
            <a:normAutofit/>
          </a:bodyPr>
          <a:lstStyle/>
          <a:p>
            <a:pPr marL="0" indent="0">
              <a:lnSpc>
                <a:spcPct val="120000"/>
              </a:lnSpc>
              <a:buNone/>
            </a:pPr>
            <a:br>
              <a:rPr lang="fr-FR" dirty="0"/>
            </a:br>
            <a:endParaRPr lang="fr-FR" dirty="0"/>
          </a:p>
        </p:txBody>
      </p:sp>
      <p:pic>
        <p:nvPicPr>
          <p:cNvPr id="5" name="Image 4" descr="../Google%20Drive/Projet/Ressources%20graphiques/Logo/Logo%20-%20Regulier.png"/>
          <p:cNvPicPr/>
          <p:nvPr/>
        </p:nvPicPr>
        <p:blipFill>
          <a:blip r:embed="rId4">
            <a:extLst>
              <a:ext uri="{28A0092B-C50C-407E-A947-70E740481C1C}">
                <a14:useLocalDpi xmlns:a14="http://schemas.microsoft.com/office/drawing/2010/main"/>
              </a:ext>
            </a:extLst>
          </a:blip>
          <a:srcRect/>
          <a:stretch>
            <a:fillRect/>
          </a:stretch>
        </p:blipFill>
        <p:spPr bwMode="auto">
          <a:xfrm>
            <a:off x="8535521" y="778668"/>
            <a:ext cx="3032125" cy="498475"/>
          </a:xfrm>
          <a:prstGeom prst="rect">
            <a:avLst/>
          </a:prstGeom>
          <a:noFill/>
          <a:ln>
            <a:noFill/>
          </a:ln>
        </p:spPr>
      </p:pic>
      <p:sp>
        <p:nvSpPr>
          <p:cNvPr id="14" name="Triangle rectangle 13"/>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4" name="Rectangle 5"/>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380880" rIns="91440" bIns="30470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000" b="1" i="0" u="none" strike="noStrike" cap="none" normalizeH="0" baseline="0">
              <a:ln>
                <a:noFill/>
              </a:ln>
              <a:solidFill>
                <a:schemeClr val="tx1"/>
              </a:solidFill>
              <a:effectLst/>
              <a:latin typeface="Arial" charset="0"/>
              <a:ea typeface="Open Sans Condensed"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charset="0"/>
            </a:endParaRPr>
          </a:p>
        </p:txBody>
      </p:sp>
      <p:sp>
        <p:nvSpPr>
          <p:cNvPr id="12" name="Rectangle 7"/>
          <p:cNvSpPr>
            <a:spLocks noChangeArrowheads="1"/>
          </p:cNvSpPr>
          <p:nvPr/>
        </p:nvSpPr>
        <p:spPr bwMode="auto">
          <a:xfrm>
            <a:off x="152400" y="424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latin typeface="Open Sans Léger" charset="0"/>
            </a:endParaRPr>
          </a:p>
        </p:txBody>
      </p:sp>
      <p:sp>
        <p:nvSpPr>
          <p:cNvPr id="13" name="Rectangle 10"/>
          <p:cNvSpPr>
            <a:spLocks noChangeArrowheads="1"/>
          </p:cNvSpPr>
          <p:nvPr/>
        </p:nvSpPr>
        <p:spPr bwMode="auto">
          <a:xfrm>
            <a:off x="152400" y="424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latin typeface="Open Sans Léger" charset="0"/>
            </a:endParaRPr>
          </a:p>
        </p:txBody>
      </p:sp>
      <p:sp>
        <p:nvSpPr>
          <p:cNvPr id="11" name="ZoneTexte 10">
            <a:extLst>
              <a:ext uri="{FF2B5EF4-FFF2-40B4-BE49-F238E27FC236}">
                <a16:creationId xmlns:a16="http://schemas.microsoft.com/office/drawing/2014/main" id="{7703235F-4304-0A4B-87CD-B09D40BEB839}"/>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Tree>
    <p:extLst>
      <p:ext uri="{BB962C8B-B14F-4D97-AF65-F5344CB8AC3E}">
        <p14:creationId xmlns:p14="http://schemas.microsoft.com/office/powerpoint/2010/main" val="285823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9704294" cy="1325563"/>
          </a:xfrm>
        </p:spPr>
        <p:txBody>
          <a:bodyPr>
            <a:normAutofit/>
          </a:bodyPr>
          <a:lstStyle/>
          <a:p>
            <a:r>
              <a:rPr lang="fr-FR" b="1" kern="1600" dirty="0">
                <a:latin typeface="Open Sans Condensed" charset="0"/>
                <a:cs typeface="Times New Roman" charset="0"/>
              </a:rPr>
              <a:t>Qui sommes-nous?</a:t>
            </a:r>
            <a:endParaRPr lang="fr-FR" b="1" dirty="0">
              <a:uFillTx/>
            </a:endParaRPr>
          </a:p>
        </p:txBody>
      </p:sp>
      <p:sp>
        <p:nvSpPr>
          <p:cNvPr id="3" name="Espace réservé du contenu 2"/>
          <p:cNvSpPr>
            <a:spLocks noGrp="1"/>
          </p:cNvSpPr>
          <p:nvPr>
            <p:ph idx="1"/>
          </p:nvPr>
        </p:nvSpPr>
        <p:spPr>
          <a:xfrm>
            <a:off x="838200" y="1825625"/>
            <a:ext cx="7702296" cy="4351338"/>
          </a:xfrm>
        </p:spPr>
        <p:txBody>
          <a:bodyPr>
            <a:noAutofit/>
          </a:bodyPr>
          <a:lstStyle/>
          <a:p>
            <a:pPr marL="0" indent="0">
              <a:lnSpc>
                <a:spcPct val="110000"/>
              </a:lnSpc>
              <a:buNone/>
            </a:pPr>
            <a:r>
              <a:rPr lang="fr-FR" sz="2400" b="1" dirty="0">
                <a:solidFill>
                  <a:srgbClr val="00B0F0"/>
                </a:solidFill>
                <a:latin typeface="Open Sans Condensed" panose="020B0606030504020204" pitchFamily="34" charset="0"/>
                <a:ea typeface="Open Sans Condensed" panose="020B0606030504020204" pitchFamily="34" charset="0"/>
                <a:cs typeface="Open Sans Condensed" panose="020B0606030504020204" pitchFamily="34" charset="0"/>
              </a:rPr>
              <a:t>PHARMACIENS</a:t>
            </a:r>
            <a:endParaRPr lang="fr-FR" sz="2400" b="1" dirty="0">
              <a:uFillTx/>
              <a:latin typeface="Open Sans Condensed" panose="020B0606030504020204" pitchFamily="34" charset="0"/>
              <a:ea typeface="Open Sans Condensed" panose="020B0606030504020204" pitchFamily="34" charset="0"/>
              <a:cs typeface="Open Sans Condensed" panose="020B0606030504020204" pitchFamily="34" charset="0"/>
            </a:endParaRPr>
          </a:p>
          <a:p>
            <a:pPr marL="0" indent="0">
              <a:lnSpc>
                <a:spcPct val="120000"/>
              </a:lnSpc>
              <a:buNone/>
            </a:pPr>
            <a:r>
              <a:rPr lang="fr-FR" sz="1800" dirty="0">
                <a:uFillTx/>
                <a:latin typeface="Open Sans Light" panose="020B0306030504020204" pitchFamily="34" charset="0"/>
                <a:ea typeface="Open Sans Light" panose="020B0306030504020204" pitchFamily="34" charset="0"/>
                <a:cs typeface="Open Sans Light" panose="020B0306030504020204" pitchFamily="34" charset="0"/>
              </a:rPr>
              <a:t>Pharmaciens fondateurs de la </a:t>
            </a:r>
            <a:r>
              <a:rPr lang="fr-FR" sz="1800" b="1" dirty="0">
                <a:uFillTx/>
                <a:latin typeface="Open Sans" panose="020B0606030504020204" pitchFamily="34" charset="0"/>
                <a:ea typeface="Open Sans" panose="020B0606030504020204" pitchFamily="34" charset="0"/>
                <a:cs typeface="Open Sans" panose="020B0606030504020204" pitchFamily="34" charset="0"/>
              </a:rPr>
              <a:t>Pharmaci</a:t>
            </a:r>
            <a:r>
              <a:rPr lang="fr-FR" sz="1800" b="1" dirty="0">
                <a:latin typeface="Open Sans" panose="020B0606030504020204" pitchFamily="34" charset="0"/>
                <a:ea typeface="Open Sans" panose="020B0606030504020204" pitchFamily="34" charset="0"/>
                <a:cs typeface="Open Sans" panose="020B0606030504020204" pitchFamily="34" charset="0"/>
              </a:rPr>
              <a:t>e en ligne </a:t>
            </a:r>
            <a:r>
              <a:rPr lang="fr-FR" sz="1800" dirty="0">
                <a:uFillTx/>
                <a:latin typeface="Open Sans Light" panose="020B0306030504020204" pitchFamily="34" charset="0"/>
                <a:ea typeface="Open Sans Light" panose="020B0306030504020204" pitchFamily="34" charset="0"/>
                <a:cs typeface="Open Sans Light" panose="020B0306030504020204" pitchFamily="34" charset="0"/>
              </a:rPr>
              <a:t>Benoît Picard &amp; Karl Desjardins Inc. </a:t>
            </a:r>
          </a:p>
          <a:p>
            <a:pPr marL="0" indent="0">
              <a:lnSpc>
                <a:spcPct val="110000"/>
              </a:lnSpc>
              <a:buNone/>
            </a:pPr>
            <a:endParaRPr lang="fr-FR" sz="1900" b="1" dirty="0">
              <a:solidFill>
                <a:srgbClr val="00B0F0"/>
              </a:solidFill>
              <a:uFillTx/>
              <a:latin typeface="Open Sans Condensed" panose="020B0606030504020204" pitchFamily="34" charset="0"/>
              <a:ea typeface="Open Sans Condensed" panose="020B0606030504020204" pitchFamily="34" charset="0"/>
              <a:cs typeface="Open Sans Condensed" panose="020B0606030504020204" pitchFamily="34" charset="0"/>
            </a:endParaRPr>
          </a:p>
          <a:p>
            <a:pPr marL="0" indent="0">
              <a:lnSpc>
                <a:spcPct val="110000"/>
              </a:lnSpc>
              <a:buNone/>
            </a:pPr>
            <a:r>
              <a:rPr lang="fr-FR" sz="2400" b="1" dirty="0">
                <a:solidFill>
                  <a:srgbClr val="00B0F0"/>
                </a:solidFill>
                <a:uFillTx/>
                <a:latin typeface="Open Sans Condensed" panose="020B0606030504020204" pitchFamily="34" charset="0"/>
                <a:ea typeface="Open Sans Condensed" panose="020B0606030504020204" pitchFamily="34" charset="0"/>
                <a:cs typeface="Open Sans Condensed" panose="020B0606030504020204" pitchFamily="34" charset="0"/>
              </a:rPr>
              <a:t>MISSION</a:t>
            </a:r>
            <a:endParaRPr lang="fr-FR" sz="2400" b="1" dirty="0">
              <a:uFillTx/>
              <a:latin typeface="Open Sans Condensed" panose="020B0606030504020204" pitchFamily="34" charset="0"/>
              <a:ea typeface="Open Sans Condensed" panose="020B0606030504020204" pitchFamily="34" charset="0"/>
              <a:cs typeface="Open Sans Condensed" panose="020B0606030504020204" pitchFamily="34" charset="0"/>
            </a:endParaRPr>
          </a:p>
          <a:p>
            <a:pPr marL="0" indent="0">
              <a:lnSpc>
                <a:spcPct val="120000"/>
              </a:lnSpc>
              <a:buNone/>
            </a:pPr>
            <a:r>
              <a:rPr lang="fr-FR" sz="1800" dirty="0">
                <a:latin typeface="Open Sans Light" panose="020B0306030504020204" pitchFamily="34" charset="0"/>
                <a:ea typeface="Open Sans Light" panose="020B0306030504020204" pitchFamily="34" charset="0"/>
                <a:cs typeface="Open Sans Light" panose="020B0306030504020204" pitchFamily="34" charset="0"/>
              </a:rPr>
              <a:t>La Pharmacie des syndicats </a:t>
            </a:r>
            <a:r>
              <a:rPr lang="fr-FR" sz="1800" dirty="0">
                <a:uFillTx/>
                <a:latin typeface="Open Sans Light" panose="020B0306030504020204" pitchFamily="34" charset="0"/>
                <a:ea typeface="Open Sans Light" panose="020B0306030504020204" pitchFamily="34" charset="0"/>
                <a:cs typeface="Open Sans Light" panose="020B0306030504020204" pitchFamily="34" charset="0"/>
              </a:rPr>
              <a:t>a pour </a:t>
            </a:r>
            <a:r>
              <a:rPr lang="fr-FR" sz="1800" b="1" dirty="0">
                <a:uFillTx/>
                <a:latin typeface="Open Sans" panose="020B0606030504020204" pitchFamily="34" charset="0"/>
                <a:ea typeface="Open Sans" panose="020B0606030504020204" pitchFamily="34" charset="0"/>
                <a:cs typeface="Open Sans" panose="020B0606030504020204" pitchFamily="34" charset="0"/>
              </a:rPr>
              <a:t>mission de réduire le coût de l’assurance médicaments </a:t>
            </a:r>
            <a:r>
              <a:rPr lang="fr-FR" sz="1800" b="1" dirty="0">
                <a:solidFill>
                  <a:srgbClr val="00B0F0"/>
                </a:solidFill>
                <a:uFillTx/>
                <a:latin typeface="Open Sans" panose="020B0606030504020204" pitchFamily="34" charset="0"/>
                <a:ea typeface="Open Sans" panose="020B0606030504020204" pitchFamily="34" charset="0"/>
                <a:cs typeface="Open Sans" panose="020B0606030504020204" pitchFamily="34" charset="0"/>
              </a:rPr>
              <a:t>des syndicats </a:t>
            </a:r>
            <a:r>
              <a:rPr lang="fr-FR" sz="1800" dirty="0">
                <a:uFillTx/>
                <a:latin typeface="Open Sans Light" panose="020B0306030504020204" pitchFamily="34" charset="0"/>
                <a:ea typeface="Open Sans Light" panose="020B0306030504020204" pitchFamily="34" charset="0"/>
                <a:cs typeface="Open Sans Light" panose="020B0306030504020204" pitchFamily="34" charset="0"/>
              </a:rPr>
              <a:t>du Québec. </a:t>
            </a:r>
            <a:endParaRPr lang="fr-FR" sz="18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10000"/>
              </a:lnSpc>
              <a:buNone/>
            </a:pPr>
            <a:br>
              <a:rPr lang="fr-FR" sz="1500" dirty="0">
                <a:uFillTx/>
              </a:rPr>
            </a:br>
            <a:endParaRPr lang="fr-FR" sz="1500" dirty="0">
              <a:uFillTx/>
            </a:endParaRPr>
          </a:p>
        </p:txBody>
      </p:sp>
      <p:sp>
        <p:nvSpPr>
          <p:cNvPr id="8" name="Triangle rectangle 7"/>
          <p:cNvSpPr>
            <a:spLocks/>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uFillTx/>
              <a:latin typeface="Open Sans Léger" charset="0"/>
            </a:endParaRPr>
          </a:p>
        </p:txBody>
      </p:sp>
      <p:pic>
        <p:nvPicPr>
          <p:cNvPr id="5" name="Image 4" descr="../Google%20Drive/Projet/Ressources%20graphiques/Logo/Logo%20-%20Regulier.png">
            <a:extLst>
              <a:ext uri="{FF2B5EF4-FFF2-40B4-BE49-F238E27FC236}">
                <a16:creationId xmlns:a16="http://schemas.microsoft.com/office/drawing/2014/main" id="{88E4E567-AE66-FB44-9B94-FD4692F1E98E}"/>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8535521" y="778668"/>
            <a:ext cx="3032125" cy="498475"/>
          </a:xfrm>
          <a:prstGeom prst="rect">
            <a:avLst/>
          </a:prstGeom>
          <a:noFill/>
          <a:ln>
            <a:noFill/>
          </a:ln>
        </p:spPr>
      </p:pic>
      <p:sp>
        <p:nvSpPr>
          <p:cNvPr id="6" name="ZoneTexte 5">
            <a:extLst>
              <a:ext uri="{FF2B5EF4-FFF2-40B4-BE49-F238E27FC236}">
                <a16:creationId xmlns:a16="http://schemas.microsoft.com/office/drawing/2014/main" id="{4DF39ABA-7BAB-D24F-B12B-FA622DED7DA6}"/>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Tree>
    <p:extLst>
      <p:ext uri="{BB962C8B-B14F-4D97-AF65-F5344CB8AC3E}">
        <p14:creationId xmlns:p14="http://schemas.microsoft.com/office/powerpoint/2010/main" val="603635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6AAF5433-C3C3-904A-BD50-A55E17B702E1}"/>
              </a:ext>
            </a:extLst>
          </p:cNvPr>
          <p:cNvPicPr>
            <a:picLocks noChangeAspect="1"/>
          </p:cNvPicPr>
          <p:nvPr/>
        </p:nvPicPr>
        <p:blipFill>
          <a:blip r:embed="rId3"/>
          <a:stretch>
            <a:fillRect/>
          </a:stretch>
        </p:blipFill>
        <p:spPr>
          <a:xfrm>
            <a:off x="782887" y="1620983"/>
            <a:ext cx="5273040" cy="6858000"/>
          </a:xfrm>
          <a:prstGeom prst="rect">
            <a:avLst/>
          </a:prstGeom>
        </p:spPr>
      </p:pic>
      <p:sp>
        <p:nvSpPr>
          <p:cNvPr id="2" name="Titre 1"/>
          <p:cNvSpPr>
            <a:spLocks noGrp="1"/>
          </p:cNvSpPr>
          <p:nvPr>
            <p:ph type="title"/>
          </p:nvPr>
        </p:nvSpPr>
        <p:spPr/>
        <p:txBody>
          <a:bodyPr/>
          <a:lstStyle/>
          <a:p>
            <a:r>
              <a:rPr lang="fr-FR" b="1" kern="1600" dirty="0">
                <a:uFillTx/>
                <a:latin typeface="Open Sans Condensed" charset="0"/>
                <a:ea typeface="Times New Roman" charset="0"/>
                <a:cs typeface="Times New Roman" charset="0"/>
              </a:rPr>
              <a:t>3. Recevez vos médicaments</a:t>
            </a:r>
            <a:endParaRPr lang="fr-FR" dirty="0">
              <a:uFillTx/>
            </a:endParaRPr>
          </a:p>
        </p:txBody>
      </p:sp>
      <p:pic>
        <p:nvPicPr>
          <p:cNvPr id="5" name="Image 4" descr="../Google%20Drive/Projet/Ressources%20graphiques/Logo/Logo%20-%20Regulier.png"/>
          <p:cNvPicPr/>
          <p:nvPr/>
        </p:nvPicPr>
        <p:blipFill>
          <a:blip r:embed="rId4"/>
          <a:srcRect/>
          <a:stretch>
            <a:fillRect/>
          </a:stretch>
        </p:blipFill>
        <p:spPr bwMode="auto">
          <a:xfrm>
            <a:off x="8535521" y="778668"/>
            <a:ext cx="3032125" cy="498475"/>
          </a:xfrm>
          <a:prstGeom prst="rect">
            <a:avLst/>
          </a:prstGeom>
          <a:noFill/>
          <a:ln>
            <a:noFill/>
          </a:ln>
        </p:spPr>
      </p:pic>
      <p:sp>
        <p:nvSpPr>
          <p:cNvPr id="7" name="Triangle rectangle 6"/>
          <p:cNvSpPr>
            <a:spLocks/>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uFillTx/>
              <a:latin typeface="Open Sans Léger" charset="0"/>
            </a:endParaRPr>
          </a:p>
        </p:txBody>
      </p:sp>
      <p:sp>
        <p:nvSpPr>
          <p:cNvPr id="9" name="ZoneTexte 8">
            <a:extLst>
              <a:ext uri="{FF2B5EF4-FFF2-40B4-BE49-F238E27FC236}">
                <a16:creationId xmlns:a16="http://schemas.microsoft.com/office/drawing/2014/main" id="{C5FD5F1E-3650-DF48-863D-3A69753861D4}"/>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
        <p:nvSpPr>
          <p:cNvPr id="16" name="Espace réservé du contenu 2">
            <a:extLst>
              <a:ext uri="{FF2B5EF4-FFF2-40B4-BE49-F238E27FC236}">
                <a16:creationId xmlns:a16="http://schemas.microsoft.com/office/drawing/2014/main" id="{3763C7CB-F410-2746-93AD-1CB672919813}"/>
              </a:ext>
            </a:extLst>
          </p:cNvPr>
          <p:cNvSpPr>
            <a:spLocks noGrp="1"/>
          </p:cNvSpPr>
          <p:nvPr>
            <p:ph idx="1"/>
          </p:nvPr>
        </p:nvSpPr>
        <p:spPr>
          <a:xfrm>
            <a:off x="6431972" y="1825625"/>
            <a:ext cx="4921827" cy="4351338"/>
          </a:xfrm>
        </p:spPr>
        <p:txBody>
          <a:bodyPr>
            <a:normAutofit/>
          </a:bodyPr>
          <a:lstStyle/>
          <a:p>
            <a:pPr marL="0" indent="0">
              <a:lnSpc>
                <a:spcPct val="130000"/>
              </a:lnSpc>
              <a:buNone/>
            </a:pPr>
            <a:r>
              <a:rPr lang="fr-FR" sz="1600" b="1" dirty="0">
                <a:latin typeface="Open Sans" panose="020B0606030504020204" pitchFamily="34" charset="0"/>
                <a:ea typeface="Open Sans" panose="020B0606030504020204" pitchFamily="34" charset="0"/>
                <a:cs typeface="Open Sans" panose="020B0606030504020204" pitchFamily="34" charset="0"/>
              </a:rPr>
              <a:t>Livraison</a:t>
            </a:r>
          </a:p>
          <a:p>
            <a:pPr>
              <a:lnSpc>
                <a:spcPct val="130000"/>
              </a:lnSpc>
            </a:pPr>
            <a:r>
              <a:rPr lang="fr-FR" sz="1600" dirty="0">
                <a:latin typeface="Open Sans Light" panose="020B0306030504020204" pitchFamily="34" charset="0"/>
                <a:ea typeface="Open Sans Light" panose="020B0306030504020204" pitchFamily="34" charset="0"/>
                <a:cs typeface="Open Sans Light" panose="020B0306030504020204" pitchFamily="34" charset="0"/>
              </a:rPr>
              <a:t>Choisissez l’adresse de votre choix</a:t>
            </a:r>
          </a:p>
          <a:p>
            <a:pPr>
              <a:lnSpc>
                <a:spcPct val="130000"/>
              </a:lnSpc>
            </a:pPr>
            <a:r>
              <a:rPr lang="fr-FR" sz="1600" dirty="0">
                <a:latin typeface="Open Sans Light" panose="020B0306030504020204" pitchFamily="34" charset="0"/>
                <a:ea typeface="Open Sans Light" panose="020B0306030504020204" pitchFamily="34" charset="0"/>
                <a:cs typeface="Open Sans Light" panose="020B0306030504020204" pitchFamily="34" charset="0"/>
              </a:rPr>
              <a:t>La même journée ou le lendemain</a:t>
            </a:r>
          </a:p>
          <a:p>
            <a:pPr>
              <a:lnSpc>
                <a:spcPct val="130000"/>
              </a:lnSpc>
            </a:pPr>
            <a:r>
              <a:rPr lang="fr-FR" sz="1600" dirty="0">
                <a:latin typeface="Open Sans Light" panose="020B0306030504020204" pitchFamily="34" charset="0"/>
                <a:ea typeface="Open Sans Light" panose="020B0306030504020204" pitchFamily="34" charset="0"/>
                <a:cs typeface="Open Sans Light" panose="020B0306030504020204" pitchFamily="34" charset="0"/>
              </a:rPr>
              <a:t>Emballage confidentiel</a:t>
            </a:r>
          </a:p>
          <a:p>
            <a:pPr>
              <a:lnSpc>
                <a:spcPct val="130000"/>
              </a:lnSpc>
            </a:pPr>
            <a:r>
              <a:rPr lang="fr-FR" sz="1600" dirty="0">
                <a:latin typeface="Open Sans Light" panose="020B0306030504020204" pitchFamily="34" charset="0"/>
                <a:ea typeface="Open Sans Light" panose="020B0306030504020204" pitchFamily="34" charset="0"/>
                <a:cs typeface="Open Sans Light" panose="020B0306030504020204" pitchFamily="34" charset="0"/>
              </a:rPr>
              <a:t>Suivi en temps réel</a:t>
            </a:r>
          </a:p>
          <a:p>
            <a:pPr lvl="1"/>
            <a:endParaRPr lang="fr-FR" sz="1200" dirty="0">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2660449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353552D-E0B7-A243-84DA-04CF55660BC1}"/>
              </a:ext>
            </a:extLst>
          </p:cNvPr>
          <p:cNvPicPr>
            <a:picLocks noChangeAspect="1"/>
          </p:cNvPicPr>
          <p:nvPr/>
        </p:nvPicPr>
        <p:blipFill>
          <a:blip r:embed="rId3"/>
          <a:stretch>
            <a:fillRect/>
          </a:stretch>
        </p:blipFill>
        <p:spPr>
          <a:xfrm>
            <a:off x="982097" y="1964453"/>
            <a:ext cx="7454124" cy="4893547"/>
          </a:xfrm>
          <a:prstGeom prst="rect">
            <a:avLst/>
          </a:prstGeom>
        </p:spPr>
      </p:pic>
      <p:sp>
        <p:nvSpPr>
          <p:cNvPr id="2" name="Titre 1"/>
          <p:cNvSpPr>
            <a:spLocks noGrp="1"/>
          </p:cNvSpPr>
          <p:nvPr>
            <p:ph type="title"/>
          </p:nvPr>
        </p:nvSpPr>
        <p:spPr/>
        <p:txBody>
          <a:bodyPr/>
          <a:lstStyle/>
          <a:p>
            <a:r>
              <a:rPr lang="fr-FR" b="1" kern="1600" dirty="0">
                <a:uFillTx/>
                <a:latin typeface="Open Sans Condensed" charset="0"/>
                <a:ea typeface="Times New Roman" charset="0"/>
                <a:cs typeface="Times New Roman" charset="0"/>
              </a:rPr>
              <a:t>Livraison </a:t>
            </a:r>
            <a:r>
              <a:rPr lang="fr-FR" b="1" kern="1600" dirty="0">
                <a:latin typeface="Open Sans Condensed" charset="0"/>
                <a:ea typeface="Times New Roman" charset="0"/>
                <a:cs typeface="Times New Roman" charset="0"/>
              </a:rPr>
              <a:t>partout au Québec</a:t>
            </a:r>
            <a:endParaRPr lang="fr-FR" dirty="0">
              <a:uFillTx/>
            </a:endParaRPr>
          </a:p>
        </p:txBody>
      </p:sp>
      <p:sp>
        <p:nvSpPr>
          <p:cNvPr id="3" name="Espace réservé du contenu 2"/>
          <p:cNvSpPr>
            <a:spLocks noGrp="1"/>
          </p:cNvSpPr>
          <p:nvPr>
            <p:ph idx="1"/>
          </p:nvPr>
        </p:nvSpPr>
        <p:spPr/>
        <p:txBody>
          <a:bodyPr>
            <a:normAutofit/>
          </a:bodyPr>
          <a:lstStyle/>
          <a:p>
            <a:pPr marL="0" indent="0">
              <a:lnSpc>
                <a:spcPct val="120000"/>
              </a:lnSpc>
              <a:buNone/>
            </a:pPr>
            <a:br>
              <a:rPr lang="fr-FR" dirty="0">
                <a:uFillTx/>
              </a:rPr>
            </a:br>
            <a:endParaRPr lang="fr-FR" dirty="0">
              <a:uFillTx/>
            </a:endParaRPr>
          </a:p>
        </p:txBody>
      </p:sp>
      <p:pic>
        <p:nvPicPr>
          <p:cNvPr id="5" name="Image 4" descr="../Google%20Drive/Projet/Ressources%20graphiques/Logo/Logo%20-%20Regulier.png"/>
          <p:cNvPicPr/>
          <p:nvPr/>
        </p:nvPicPr>
        <p:blipFill>
          <a:blip r:embed="rId4"/>
          <a:srcRect/>
          <a:stretch>
            <a:fillRect/>
          </a:stretch>
        </p:blipFill>
        <p:spPr bwMode="auto">
          <a:xfrm>
            <a:off x="8535521" y="778668"/>
            <a:ext cx="3032125" cy="498475"/>
          </a:xfrm>
          <a:prstGeom prst="rect">
            <a:avLst/>
          </a:prstGeom>
          <a:noFill/>
          <a:ln>
            <a:noFill/>
          </a:ln>
        </p:spPr>
      </p:pic>
      <p:sp>
        <p:nvSpPr>
          <p:cNvPr id="7" name="Triangle rectangle 6"/>
          <p:cNvSpPr>
            <a:spLocks/>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uFillTx/>
              <a:latin typeface="Open Sans Léger" charset="0"/>
            </a:endParaRPr>
          </a:p>
        </p:txBody>
      </p:sp>
      <p:sp>
        <p:nvSpPr>
          <p:cNvPr id="9" name="ZoneTexte 8">
            <a:extLst>
              <a:ext uri="{FF2B5EF4-FFF2-40B4-BE49-F238E27FC236}">
                <a16:creationId xmlns:a16="http://schemas.microsoft.com/office/drawing/2014/main" id="{C5FD5F1E-3650-DF48-863D-3A69753861D4}"/>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
        <p:nvSpPr>
          <p:cNvPr id="8" name="Espace réservé du contenu 2">
            <a:extLst>
              <a:ext uri="{FF2B5EF4-FFF2-40B4-BE49-F238E27FC236}">
                <a16:creationId xmlns:a16="http://schemas.microsoft.com/office/drawing/2014/main" id="{6464FAAB-9FD0-F622-25F6-4C42CA6D9390}"/>
              </a:ext>
            </a:extLst>
          </p:cNvPr>
          <p:cNvSpPr txBox="1">
            <a:spLocks/>
          </p:cNvSpPr>
          <p:nvPr/>
        </p:nvSpPr>
        <p:spPr>
          <a:xfrm>
            <a:off x="8711438" y="1911946"/>
            <a:ext cx="492182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Open Sans Lége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Open Sans Lége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Open Sans Lége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Open Sans Lége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Open Sans Lége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30000"/>
              </a:lnSpc>
              <a:buFont typeface="Arial"/>
              <a:buNone/>
            </a:pPr>
            <a:r>
              <a:rPr lang="fr-FR" sz="1600" b="1" dirty="0">
                <a:latin typeface="Open Sans" panose="020B0606030504020204" pitchFamily="34" charset="0"/>
                <a:ea typeface="Open Sans" panose="020B0606030504020204" pitchFamily="34" charset="0"/>
                <a:cs typeface="Open Sans" panose="020B0606030504020204" pitchFamily="34" charset="0"/>
              </a:rPr>
              <a:t>Livraison</a:t>
            </a:r>
          </a:p>
          <a:p>
            <a:pPr>
              <a:lnSpc>
                <a:spcPct val="130000"/>
              </a:lnSpc>
            </a:pPr>
            <a:r>
              <a:rPr lang="fr-FR" sz="1600" dirty="0">
                <a:latin typeface="Open Sans Light" panose="020B0306030504020204" pitchFamily="34" charset="0"/>
                <a:ea typeface="Open Sans Light" panose="020B0306030504020204" pitchFamily="34" charset="0"/>
                <a:cs typeface="Open Sans Light" panose="020B0306030504020204" pitchFamily="34" charset="0"/>
              </a:rPr>
              <a:t>Maison</a:t>
            </a:r>
          </a:p>
          <a:p>
            <a:pPr>
              <a:lnSpc>
                <a:spcPct val="130000"/>
              </a:lnSpc>
            </a:pPr>
            <a:r>
              <a:rPr lang="fr-FR" sz="1600" dirty="0">
                <a:latin typeface="Open Sans Light" panose="020B0306030504020204" pitchFamily="34" charset="0"/>
                <a:ea typeface="Open Sans Light" panose="020B0306030504020204" pitchFamily="34" charset="0"/>
                <a:cs typeface="Open Sans Light" panose="020B0306030504020204" pitchFamily="34" charset="0"/>
              </a:rPr>
              <a:t>Lieu de travail</a:t>
            </a:r>
          </a:p>
          <a:p>
            <a:pPr>
              <a:lnSpc>
                <a:spcPct val="130000"/>
              </a:lnSpc>
            </a:pPr>
            <a:r>
              <a:rPr lang="fr-FR" sz="1600" dirty="0">
                <a:latin typeface="Open Sans Light" panose="020B0306030504020204" pitchFamily="34" charset="0"/>
                <a:ea typeface="Open Sans Light" panose="020B0306030504020204" pitchFamily="34" charset="0"/>
                <a:cs typeface="Open Sans Light" panose="020B0306030504020204" pitchFamily="34" charset="0"/>
              </a:rPr>
              <a:t>Chalet</a:t>
            </a:r>
          </a:p>
          <a:p>
            <a:pPr lvl="1"/>
            <a:endParaRPr lang="fr-FR" sz="1200" dirty="0">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339567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A7B3FB6-8F9B-7946-9DFA-0B72BDA1BE50}"/>
              </a:ext>
            </a:extLst>
          </p:cNvPr>
          <p:cNvPicPr>
            <a:picLocks noChangeAspect="1"/>
          </p:cNvPicPr>
          <p:nvPr/>
        </p:nvPicPr>
        <p:blipFill>
          <a:blip r:embed="rId3"/>
          <a:stretch>
            <a:fillRect/>
          </a:stretch>
        </p:blipFill>
        <p:spPr>
          <a:xfrm>
            <a:off x="838200" y="1690686"/>
            <a:ext cx="7471021" cy="5202093"/>
          </a:xfrm>
          <a:prstGeom prst="rect">
            <a:avLst/>
          </a:prstGeom>
        </p:spPr>
      </p:pic>
      <p:sp>
        <p:nvSpPr>
          <p:cNvPr id="2" name="Titre 1"/>
          <p:cNvSpPr>
            <a:spLocks noGrp="1"/>
          </p:cNvSpPr>
          <p:nvPr>
            <p:ph type="title"/>
          </p:nvPr>
        </p:nvSpPr>
        <p:spPr/>
        <p:txBody>
          <a:bodyPr/>
          <a:lstStyle/>
          <a:p>
            <a:r>
              <a:rPr lang="fr-FR" b="1" kern="1600" dirty="0">
                <a:latin typeface="Open Sans Condensed" charset="0"/>
                <a:cs typeface="Times New Roman" charset="0"/>
              </a:rPr>
              <a:t>… vraiment partout!</a:t>
            </a:r>
            <a:endParaRPr lang="fr-FR" dirty="0">
              <a:uFillTx/>
            </a:endParaRPr>
          </a:p>
        </p:txBody>
      </p:sp>
      <p:sp>
        <p:nvSpPr>
          <p:cNvPr id="3" name="Espace réservé du contenu 2"/>
          <p:cNvSpPr>
            <a:spLocks noGrp="1"/>
          </p:cNvSpPr>
          <p:nvPr>
            <p:ph idx="1"/>
          </p:nvPr>
        </p:nvSpPr>
        <p:spPr/>
        <p:txBody>
          <a:bodyPr>
            <a:normAutofit/>
          </a:bodyPr>
          <a:lstStyle/>
          <a:p>
            <a:pPr marL="0" indent="0">
              <a:lnSpc>
                <a:spcPct val="120000"/>
              </a:lnSpc>
              <a:buNone/>
            </a:pPr>
            <a:br>
              <a:rPr lang="fr-FR" dirty="0">
                <a:uFillTx/>
              </a:rPr>
            </a:br>
            <a:endParaRPr lang="fr-FR" dirty="0">
              <a:uFillTx/>
            </a:endParaRPr>
          </a:p>
        </p:txBody>
      </p:sp>
      <p:pic>
        <p:nvPicPr>
          <p:cNvPr id="5" name="Image 4" descr="../Google%20Drive/Projet/Ressources%20graphiques/Logo/Logo%20-%20Regulier.png"/>
          <p:cNvPicPr/>
          <p:nvPr/>
        </p:nvPicPr>
        <p:blipFill>
          <a:blip r:embed="rId4"/>
          <a:srcRect/>
          <a:stretch>
            <a:fillRect/>
          </a:stretch>
        </p:blipFill>
        <p:spPr bwMode="auto">
          <a:xfrm>
            <a:off x="8535521" y="778668"/>
            <a:ext cx="3032125" cy="498475"/>
          </a:xfrm>
          <a:prstGeom prst="rect">
            <a:avLst/>
          </a:prstGeom>
          <a:noFill/>
          <a:ln>
            <a:noFill/>
          </a:ln>
        </p:spPr>
      </p:pic>
      <p:sp>
        <p:nvSpPr>
          <p:cNvPr id="7" name="Triangle rectangle 6"/>
          <p:cNvSpPr>
            <a:spLocks/>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uFillTx/>
              <a:latin typeface="Open Sans Léger" charset="0"/>
            </a:endParaRPr>
          </a:p>
        </p:txBody>
      </p:sp>
      <p:sp>
        <p:nvSpPr>
          <p:cNvPr id="9" name="ZoneTexte 8">
            <a:extLst>
              <a:ext uri="{FF2B5EF4-FFF2-40B4-BE49-F238E27FC236}">
                <a16:creationId xmlns:a16="http://schemas.microsoft.com/office/drawing/2014/main" id="{C5FD5F1E-3650-DF48-863D-3A69753861D4}"/>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
        <p:nvSpPr>
          <p:cNvPr id="10" name="ZoneTexte 9">
            <a:extLst>
              <a:ext uri="{FF2B5EF4-FFF2-40B4-BE49-F238E27FC236}">
                <a16:creationId xmlns:a16="http://schemas.microsoft.com/office/drawing/2014/main" id="{25ED315D-10CA-F041-BB43-EF74CAA20A6A}"/>
              </a:ext>
            </a:extLst>
          </p:cNvPr>
          <p:cNvSpPr txBox="1"/>
          <p:nvPr/>
        </p:nvSpPr>
        <p:spPr>
          <a:xfrm>
            <a:off x="8535521" y="2725677"/>
            <a:ext cx="3150221" cy="646331"/>
          </a:xfrm>
          <a:prstGeom prst="rect">
            <a:avLst/>
          </a:prstGeom>
          <a:noFill/>
        </p:spPr>
        <p:txBody>
          <a:bodyPr wrap="none" rtlCol="0">
            <a:spAutoFit/>
          </a:bodyPr>
          <a:lstStyle/>
          <a:p>
            <a:r>
              <a:rPr lang="fr-FR" dirty="0">
                <a:latin typeface="Open Sans Light" panose="020B0306030504020204" pitchFamily="34" charset="0"/>
                <a:ea typeface="Open Sans Light" panose="020B0306030504020204" pitchFamily="34" charset="0"/>
                <a:cs typeface="Open Sans Light" panose="020B0306030504020204" pitchFamily="34" charset="0"/>
              </a:rPr>
              <a:t>Service </a:t>
            </a:r>
            <a:r>
              <a:rPr lang="fr-FR" b="1" dirty="0">
                <a:latin typeface="Open Sans" panose="020B0606030504020204" pitchFamily="34" charset="0"/>
                <a:ea typeface="Open Sans" panose="020B0606030504020204" pitchFamily="34" charset="0"/>
                <a:cs typeface="Open Sans" panose="020B0606030504020204" pitchFamily="34" charset="0"/>
              </a:rPr>
              <a:t>partout au Québec</a:t>
            </a:r>
          </a:p>
          <a:p>
            <a:r>
              <a:rPr lang="fr-FR" dirty="0">
                <a:latin typeface="Open Sans Light" panose="020B0306030504020204" pitchFamily="34" charset="0"/>
                <a:ea typeface="Open Sans Light" panose="020B0306030504020204" pitchFamily="34" charset="0"/>
                <a:cs typeface="Open Sans Light" panose="020B0306030504020204" pitchFamily="34" charset="0"/>
              </a:rPr>
              <a:t>en tout temps</a:t>
            </a:r>
          </a:p>
        </p:txBody>
      </p:sp>
    </p:spTree>
    <p:extLst>
      <p:ext uri="{BB962C8B-B14F-4D97-AF65-F5344CB8AC3E}">
        <p14:creationId xmlns:p14="http://schemas.microsoft.com/office/powerpoint/2010/main" val="3037639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ea typeface="Times New Roman" charset="0"/>
                <a:cs typeface="Times New Roman" charset="0"/>
              </a:rPr>
              <a:t>Gestion de la famille</a:t>
            </a:r>
            <a:endParaRPr lang="fr-FR" dirty="0"/>
          </a:p>
        </p:txBody>
      </p:sp>
      <p:sp>
        <p:nvSpPr>
          <p:cNvPr id="3" name="Espace réservé du contenu 2"/>
          <p:cNvSpPr>
            <a:spLocks noGrp="1"/>
          </p:cNvSpPr>
          <p:nvPr>
            <p:ph idx="1"/>
          </p:nvPr>
        </p:nvSpPr>
        <p:spPr>
          <a:xfrm>
            <a:off x="838200" y="1825625"/>
            <a:ext cx="9144000" cy="4351338"/>
          </a:xfrm>
        </p:spPr>
        <p:txBody>
          <a:bodyPr>
            <a:normAutofit/>
          </a:bodyPr>
          <a:lstStyle/>
          <a:p>
            <a:pPr marL="0" indent="0">
              <a:lnSpc>
                <a:spcPct val="120000"/>
              </a:lnSpc>
              <a:buNone/>
            </a:pPr>
            <a:r>
              <a:rPr lang="fr-FR" sz="3500" b="1" kern="1600" cap="all" dirty="0">
                <a:solidFill>
                  <a:srgbClr val="00B3EC"/>
                </a:solidFill>
                <a:latin typeface="Open Sans Condensed" charset="0"/>
                <a:ea typeface="Times New Roman" charset="0"/>
                <a:cs typeface="Times New Roman" charset="0"/>
              </a:rPr>
              <a:t>GÉRER LE DOSSIER DE VOS PROCHES</a:t>
            </a:r>
          </a:p>
          <a:p>
            <a:pPr marL="0" indent="0">
              <a:lnSpc>
                <a:spcPct val="120000"/>
              </a:lnSpc>
              <a:buNone/>
            </a:pPr>
            <a:r>
              <a:rPr lang="fr-FR" sz="3000" b="1" dirty="0">
                <a:latin typeface="Open Sans" panose="020B0606030504020204" pitchFamily="34" charset="0"/>
                <a:ea typeface="Open Sans" panose="020B0606030504020204" pitchFamily="34" charset="0"/>
                <a:cs typeface="Open Sans" panose="020B0606030504020204" pitchFamily="34" charset="0"/>
              </a:rPr>
              <a:t>Un seul compte </a:t>
            </a:r>
            <a:r>
              <a:rPr lang="fr-FR" sz="3000" dirty="0">
                <a:latin typeface="Open Sans Light" panose="020B0306030504020204" pitchFamily="34" charset="0"/>
                <a:ea typeface="Open Sans Light" panose="020B0306030504020204" pitchFamily="34" charset="0"/>
                <a:cs typeface="Open Sans Light" panose="020B0306030504020204" pitchFamily="34" charset="0"/>
              </a:rPr>
              <a:t>regroupant tous les membres de la famille. </a:t>
            </a:r>
          </a:p>
          <a:p>
            <a:pPr marL="0" indent="0">
              <a:lnSpc>
                <a:spcPct val="120000"/>
              </a:lnSpc>
              <a:buNone/>
            </a:pPr>
            <a:br>
              <a:rPr lang="fr-FR" dirty="0"/>
            </a:br>
            <a:endParaRPr lang="fr-FR" dirty="0"/>
          </a:p>
        </p:txBody>
      </p:sp>
      <p:pic>
        <p:nvPicPr>
          <p:cNvPr id="5" name="Image 4" descr="../Google%20Drive/Projet/Ressources%20graphiques/Logo/Logo%20-%20Regulier.png"/>
          <p:cNvPicPr/>
          <p:nvPr/>
        </p:nvPicPr>
        <p:blipFill>
          <a:blip r:embed="rId3">
            <a:extLst>
              <a:ext uri="{28A0092B-C50C-407E-A947-70E740481C1C}">
                <a14:useLocalDpi xmlns:a14="http://schemas.microsoft.com/office/drawing/2010/main"/>
              </a:ext>
            </a:extLst>
          </a:blip>
          <a:srcRect/>
          <a:stretch>
            <a:fillRect/>
          </a:stretch>
        </p:blipFill>
        <p:spPr bwMode="auto">
          <a:xfrm>
            <a:off x="8535521" y="778668"/>
            <a:ext cx="3032125" cy="498475"/>
          </a:xfrm>
          <a:prstGeom prst="rect">
            <a:avLst/>
          </a:prstGeom>
          <a:noFill/>
          <a:ln>
            <a:noFill/>
          </a:ln>
        </p:spPr>
      </p:pic>
      <p:sp>
        <p:nvSpPr>
          <p:cNvPr id="7" name="Triangle rectangle 6"/>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9" name="ZoneTexte 8">
            <a:extLst>
              <a:ext uri="{FF2B5EF4-FFF2-40B4-BE49-F238E27FC236}">
                <a16:creationId xmlns:a16="http://schemas.microsoft.com/office/drawing/2014/main" id="{92978122-7B75-A14C-BD6C-6F8799CE42CD}"/>
              </a:ext>
            </a:extLst>
          </p:cNvPr>
          <p:cNvSpPr txBox="1"/>
          <p:nvPr/>
        </p:nvSpPr>
        <p:spPr>
          <a:xfrm>
            <a:off x="7732327" y="5440695"/>
            <a:ext cx="4305300" cy="1277273"/>
          </a:xfrm>
          <a:prstGeom prst="rect">
            <a:avLst/>
          </a:prstGeom>
          <a:noFill/>
        </p:spPr>
        <p:txBody>
          <a:bodyPr wrap="square" rtlCol="0">
            <a:spAutoFit/>
          </a:bodyPr>
          <a:lstStyle/>
          <a:p>
            <a:endParaRPr lang="fr-CA" sz="1200" dirty="0">
              <a:latin typeface="Open Sans Léger" charset="0"/>
            </a:endParaRPr>
          </a:p>
          <a:p>
            <a:endParaRPr lang="fr-CA" sz="10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Pharmacie Benoît Picard &amp; Karl Desjardins Inc.</a:t>
            </a:r>
            <a:endParaRPr lang="fr-FR" sz="11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T : 514.903.7060 | 1.888.903.7061  F : 514.903.7059</a:t>
            </a:r>
            <a:endParaRPr lang="fr-FR" sz="11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C : info@picarddesjardins.com</a:t>
            </a:r>
            <a:endParaRPr lang="fr-FR" sz="1100" dirty="0">
              <a:solidFill>
                <a:schemeClr val="bg1"/>
              </a:solidFill>
              <a:latin typeface="Open Sans Light" charset="0"/>
              <a:ea typeface="Open Sans Light" charset="0"/>
              <a:cs typeface="Open Sans Light" charset="0"/>
            </a:endParaRPr>
          </a:p>
          <a:p>
            <a:r>
              <a:rPr lang="fr-CA" sz="1100" dirty="0">
                <a:solidFill>
                  <a:schemeClr val="bg1"/>
                </a:solidFill>
                <a:latin typeface="Open Sans Light" charset="0"/>
                <a:ea typeface="Open Sans Light" charset="0"/>
                <a:cs typeface="Open Sans Light" charset="0"/>
              </a:rPr>
              <a:t>555 rue de Louvain Ouest, suite 603, Montréal, Québec, H2N 2H8</a:t>
            </a:r>
            <a:endParaRPr lang="fr-FR" sz="1100" dirty="0">
              <a:solidFill>
                <a:schemeClr val="bg1"/>
              </a:solidFill>
              <a:latin typeface="Open Sans Light" charset="0"/>
              <a:ea typeface="Open Sans Light" charset="0"/>
              <a:cs typeface="Open Sans Light" charset="0"/>
            </a:endParaRPr>
          </a:p>
          <a:p>
            <a:endParaRPr lang="fr-FR" sz="1100" dirty="0">
              <a:latin typeface="Open Sans Léger" charset="0"/>
            </a:endParaRPr>
          </a:p>
        </p:txBody>
      </p:sp>
    </p:spTree>
    <p:extLst>
      <p:ext uri="{BB962C8B-B14F-4D97-AF65-F5344CB8AC3E}">
        <p14:creationId xmlns:p14="http://schemas.microsoft.com/office/powerpoint/2010/main" val="1343439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5260489" y="365125"/>
            <a:ext cx="5294388" cy="7036630"/>
          </a:xfrm>
          <a:prstGeom prst="rect">
            <a:avLst/>
          </a:prstGeom>
        </p:spPr>
      </p:pic>
      <p:sp>
        <p:nvSpPr>
          <p:cNvPr id="2" name="Titre 1"/>
          <p:cNvSpPr>
            <a:spLocks noGrp="1"/>
          </p:cNvSpPr>
          <p:nvPr>
            <p:ph type="title"/>
          </p:nvPr>
        </p:nvSpPr>
        <p:spPr/>
        <p:txBody>
          <a:bodyPr/>
          <a:lstStyle/>
          <a:p>
            <a:r>
              <a:rPr lang="fr-FR" b="1" kern="1600" dirty="0">
                <a:latin typeface="Open Sans Condensed" charset="0"/>
                <a:cs typeface="Times New Roman" charset="0"/>
              </a:rPr>
              <a:t>Évitez les oublis</a:t>
            </a:r>
            <a:endParaRPr lang="fr-FR" dirty="0">
              <a:uFillTx/>
            </a:endParaRPr>
          </a:p>
        </p:txBody>
      </p:sp>
      <p:sp>
        <p:nvSpPr>
          <p:cNvPr id="9" name="Triangle rectangle 8"/>
          <p:cNvSpPr>
            <a:spLocks/>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uFillTx/>
              <a:latin typeface="Open Sans Léger" charset="0"/>
            </a:endParaRPr>
          </a:p>
        </p:txBody>
      </p:sp>
      <p:sp>
        <p:nvSpPr>
          <p:cNvPr id="10" name="Espace réservé du contenu 2"/>
          <p:cNvSpPr txBox="1">
            <a:spLocks/>
          </p:cNvSpPr>
          <p:nvPr/>
        </p:nvSpPr>
        <p:spPr>
          <a:xfrm>
            <a:off x="838200" y="1988911"/>
            <a:ext cx="404821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uFillTx/>
                <a:latin typeface="+mn-lt"/>
                <a:ea typeface="+mn-ea"/>
                <a:cs typeface="+mn-cs"/>
              </a:defRPr>
            </a:lvl9pPr>
          </a:lstStyle>
          <a:p>
            <a:pPr marL="0" indent="0">
              <a:lnSpc>
                <a:spcPct val="110000"/>
              </a:lnSpc>
              <a:buNone/>
            </a:pPr>
            <a:r>
              <a:rPr lang="fr-FR" dirty="0">
                <a:latin typeface="Open Sans Light" panose="020B0306030504020204" pitchFamily="34" charset="0"/>
                <a:ea typeface="Open Sans Light" panose="020B0306030504020204" pitchFamily="34" charset="0"/>
                <a:cs typeface="Open Sans Light" panose="020B0306030504020204" pitchFamily="34" charset="0"/>
              </a:rPr>
              <a:t>Avant </a:t>
            </a:r>
            <a:r>
              <a:rPr lang="fr-FR" dirty="0">
                <a:uFillTx/>
                <a:latin typeface="Open Sans Light" panose="020B0306030504020204" pitchFamily="34" charset="0"/>
                <a:ea typeface="Open Sans Light" panose="020B0306030504020204" pitchFamily="34" charset="0"/>
                <a:cs typeface="Open Sans Light" panose="020B0306030504020204" pitchFamily="34" charset="0"/>
              </a:rPr>
              <a:t>le moment de renouveler, recevez un </a:t>
            </a:r>
            <a:r>
              <a:rPr lang="fr-FR" b="1" dirty="0">
                <a:solidFill>
                  <a:srgbClr val="00B0F0"/>
                </a:solidFill>
                <a:uFillTx/>
                <a:latin typeface="Open Sans" panose="020B0606030504020204" pitchFamily="34" charset="0"/>
                <a:ea typeface="Open Sans" panose="020B0606030504020204" pitchFamily="34" charset="0"/>
                <a:cs typeface="Open Sans" panose="020B0606030504020204" pitchFamily="34" charset="0"/>
              </a:rPr>
              <a:t>courriel ou un SMS de rappel</a:t>
            </a:r>
            <a:r>
              <a:rPr lang="fr-FR" dirty="0">
                <a:uFillTx/>
                <a:latin typeface="Open Sans Light" panose="020B0306030504020204" pitchFamily="34" charset="0"/>
                <a:ea typeface="Open Sans Light" panose="020B0306030504020204" pitchFamily="34" charset="0"/>
                <a:cs typeface="Open Sans Light" panose="020B0306030504020204" pitchFamily="34" charset="0"/>
              </a:rPr>
              <a:t>. </a:t>
            </a:r>
          </a:p>
          <a:p>
            <a:pPr marL="0" indent="0">
              <a:lnSpc>
                <a:spcPct val="120000"/>
              </a:lnSpc>
              <a:buFont typeface="Arial"/>
              <a:buNone/>
            </a:pPr>
            <a:br>
              <a:rPr lang="fr-FR" dirty="0">
                <a:uFillTx/>
                <a:latin typeface="Open Sans Léger" charset="0"/>
              </a:rPr>
            </a:br>
            <a:endParaRPr lang="fr-FR" dirty="0">
              <a:uFillTx/>
              <a:latin typeface="Open Sans Léger" charset="0"/>
            </a:endParaRPr>
          </a:p>
        </p:txBody>
      </p:sp>
      <p:sp>
        <p:nvSpPr>
          <p:cNvPr id="6" name="ZoneTexte 5">
            <a:extLst>
              <a:ext uri="{FF2B5EF4-FFF2-40B4-BE49-F238E27FC236}">
                <a16:creationId xmlns:a16="http://schemas.microsoft.com/office/drawing/2014/main" id="{6D2407CD-FC72-D043-91F4-F996E232B3D0}"/>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Tree>
    <p:extLst>
      <p:ext uri="{BB962C8B-B14F-4D97-AF65-F5344CB8AC3E}">
        <p14:creationId xmlns:p14="http://schemas.microsoft.com/office/powerpoint/2010/main" val="4128804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uFillTx/>
                <a:latin typeface="Open Sans Condensed" charset="0"/>
                <a:ea typeface="Times New Roman" charset="0"/>
                <a:cs typeface="Times New Roman" charset="0"/>
              </a:rPr>
              <a:t>Moins de détours </a:t>
            </a:r>
            <a:r>
              <a:rPr lang="fr-FR" b="1" kern="1600" dirty="0">
                <a:latin typeface="Open Sans Condensed" charset="0"/>
                <a:ea typeface="Times New Roman" charset="0"/>
                <a:cs typeface="Times New Roman" charset="0"/>
              </a:rPr>
              <a:t>à la clinique</a:t>
            </a:r>
            <a:endParaRPr lang="fr-FR" dirty="0">
              <a:uFillTx/>
            </a:endParaRPr>
          </a:p>
        </p:txBody>
      </p:sp>
      <p:sp>
        <p:nvSpPr>
          <p:cNvPr id="3" name="Espace réservé du contenu 2"/>
          <p:cNvSpPr>
            <a:spLocks noGrp="1"/>
          </p:cNvSpPr>
          <p:nvPr>
            <p:ph idx="1"/>
          </p:nvPr>
        </p:nvSpPr>
        <p:spPr>
          <a:xfrm>
            <a:off x="838200" y="1825625"/>
            <a:ext cx="9100457" cy="4351338"/>
          </a:xfrm>
        </p:spPr>
        <p:txBody>
          <a:bodyPr>
            <a:normAutofit/>
          </a:bodyPr>
          <a:lstStyle/>
          <a:p>
            <a:pPr marL="0" indent="0" algn="just">
              <a:spcBef>
                <a:spcPts val="1800"/>
              </a:spcBef>
              <a:spcAft>
                <a:spcPts val="400"/>
              </a:spcAft>
              <a:buNone/>
            </a:pPr>
            <a:r>
              <a:rPr lang="fr-FR" b="1" kern="1600" cap="all" dirty="0">
                <a:solidFill>
                  <a:srgbClr val="00B3EC"/>
                </a:solidFill>
                <a:latin typeface="Open Sans Condensed" charset="0"/>
                <a:ea typeface="Times New Roman" charset="0"/>
                <a:cs typeface="Times New Roman" charset="0"/>
              </a:rPr>
              <a:t>Demande de </a:t>
            </a:r>
            <a:r>
              <a:rPr lang="fr-FR" b="1" kern="1600" cap="all" dirty="0" err="1">
                <a:solidFill>
                  <a:srgbClr val="00B3EC"/>
                </a:solidFill>
                <a:latin typeface="Open Sans Condensed" charset="0"/>
                <a:ea typeface="Times New Roman" charset="0"/>
                <a:cs typeface="Times New Roman" charset="0"/>
              </a:rPr>
              <a:t>represcription</a:t>
            </a:r>
            <a:r>
              <a:rPr lang="fr-FR" b="1" kern="1600" cap="all" dirty="0">
                <a:solidFill>
                  <a:srgbClr val="00B3EC"/>
                </a:solidFill>
                <a:latin typeface="Open Sans Condensed" charset="0"/>
                <a:ea typeface="Times New Roman" charset="0"/>
                <a:cs typeface="Times New Roman" charset="0"/>
              </a:rPr>
              <a:t> en un clic</a:t>
            </a:r>
          </a:p>
          <a:p>
            <a:pPr marL="0" indent="0" algn="just">
              <a:lnSpc>
                <a:spcPct val="115000"/>
              </a:lnSpc>
              <a:spcAft>
                <a:spcPts val="600"/>
              </a:spcAft>
              <a:buNone/>
            </a:pPr>
            <a:r>
              <a:rPr lang="fr-FR" sz="2100" dirty="0">
                <a:latin typeface="Open Sans Light" charset="0"/>
                <a:ea typeface="Open Sans Light" charset="0"/>
                <a:cs typeface="Open Sans Light" charset="0"/>
              </a:rPr>
              <a:t>D’un simple clic, nous contactons votre médecin à votre place pour une </a:t>
            </a:r>
            <a:r>
              <a:rPr lang="fr-FR" sz="2100" dirty="0" err="1">
                <a:latin typeface="Open Sans Light" charset="0"/>
                <a:ea typeface="Open Sans Light" charset="0"/>
                <a:cs typeface="Open Sans Light" charset="0"/>
              </a:rPr>
              <a:t>represcription</a:t>
            </a:r>
            <a:r>
              <a:rPr lang="fr-FR" sz="2100" dirty="0">
                <a:latin typeface="Open Sans Light" charset="0"/>
                <a:ea typeface="Open Sans Light" charset="0"/>
                <a:cs typeface="Open Sans Light" charset="0"/>
              </a:rPr>
              <a:t>, lorsqu’indiqué</a:t>
            </a:r>
          </a:p>
          <a:p>
            <a:pPr marL="0" indent="0">
              <a:lnSpc>
                <a:spcPct val="100000"/>
              </a:lnSpc>
              <a:buNone/>
            </a:pPr>
            <a:br>
              <a:rPr lang="fr-FR" dirty="0">
                <a:uFillTx/>
              </a:rPr>
            </a:br>
            <a:endParaRPr lang="fr-FR" dirty="0">
              <a:uFillTx/>
            </a:endParaRPr>
          </a:p>
        </p:txBody>
      </p:sp>
      <p:pic>
        <p:nvPicPr>
          <p:cNvPr id="5" name="Image 4" descr="../Google%20Drive/Projet/Ressources%20graphiques/Logo/Logo%20-%20Regulier.png"/>
          <p:cNvPicPr/>
          <p:nvPr/>
        </p:nvPicPr>
        <p:blipFill>
          <a:blip r:embed="rId3"/>
          <a:srcRect/>
          <a:stretch>
            <a:fillRect/>
          </a:stretch>
        </p:blipFill>
        <p:spPr bwMode="auto">
          <a:xfrm>
            <a:off x="8535521" y="778668"/>
            <a:ext cx="3032125" cy="498475"/>
          </a:xfrm>
          <a:prstGeom prst="rect">
            <a:avLst/>
          </a:prstGeom>
          <a:noFill/>
          <a:ln>
            <a:noFill/>
          </a:ln>
        </p:spPr>
      </p:pic>
      <p:sp>
        <p:nvSpPr>
          <p:cNvPr id="7" name="Triangle rectangle 6"/>
          <p:cNvSpPr>
            <a:spLocks/>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uFillTx/>
              <a:latin typeface="Open Sans Léger" charset="0"/>
            </a:endParaRPr>
          </a:p>
        </p:txBody>
      </p:sp>
      <p:sp>
        <p:nvSpPr>
          <p:cNvPr id="9" name="ZoneTexte 8">
            <a:extLst>
              <a:ext uri="{FF2B5EF4-FFF2-40B4-BE49-F238E27FC236}">
                <a16:creationId xmlns:a16="http://schemas.microsoft.com/office/drawing/2014/main" id="{C5FD5F1E-3650-DF48-863D-3A69753861D4}"/>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Tree>
    <p:extLst>
      <p:ext uri="{BB962C8B-B14F-4D97-AF65-F5344CB8AC3E}">
        <p14:creationId xmlns:p14="http://schemas.microsoft.com/office/powerpoint/2010/main" val="1036902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uFillTx/>
                <a:latin typeface="Open Sans Condensed" charset="0"/>
                <a:ea typeface="Times New Roman" charset="0"/>
                <a:cs typeface="Times New Roman" charset="0"/>
              </a:rPr>
              <a:t>Ligne directe à un pharmacien</a:t>
            </a:r>
            <a:endParaRPr lang="fr-FR" dirty="0">
              <a:uFillTx/>
            </a:endParaRPr>
          </a:p>
        </p:txBody>
      </p:sp>
      <p:sp>
        <p:nvSpPr>
          <p:cNvPr id="3" name="Espace réservé du contenu 2"/>
          <p:cNvSpPr>
            <a:spLocks noGrp="1"/>
          </p:cNvSpPr>
          <p:nvPr>
            <p:ph idx="1"/>
          </p:nvPr>
        </p:nvSpPr>
        <p:spPr>
          <a:xfrm>
            <a:off x="838200" y="1825625"/>
            <a:ext cx="11132126" cy="4351338"/>
          </a:xfrm>
        </p:spPr>
        <p:txBody>
          <a:bodyPr>
            <a:normAutofit/>
          </a:bodyPr>
          <a:lstStyle/>
          <a:p>
            <a:pPr marL="0" indent="0">
              <a:lnSpc>
                <a:spcPct val="100000"/>
              </a:lnSpc>
              <a:buNone/>
            </a:pPr>
            <a:r>
              <a:rPr lang="fr-FR" dirty="0">
                <a:uFillTx/>
                <a:latin typeface="Open Sans Light" panose="020B0306030504020204" pitchFamily="34" charset="0"/>
                <a:ea typeface="Open Sans Light" panose="020B0306030504020204" pitchFamily="34" charset="0"/>
                <a:cs typeface="Open Sans Light" panose="020B0306030504020204" pitchFamily="34" charset="0"/>
              </a:rPr>
              <a:t>Explications et conseils</a:t>
            </a:r>
          </a:p>
          <a:p>
            <a:pPr marL="0" indent="0">
              <a:lnSpc>
                <a:spcPct val="100000"/>
              </a:lnSpc>
              <a:buNone/>
            </a:pPr>
            <a:r>
              <a:rPr lang="fr-FR" dirty="0">
                <a:latin typeface="Open Sans Light" panose="020B0306030504020204" pitchFamily="34" charset="0"/>
                <a:ea typeface="Open Sans Light" panose="020B0306030504020204" pitchFamily="34" charset="0"/>
                <a:cs typeface="Open Sans Light" panose="020B0306030504020204" pitchFamily="34" charset="0"/>
              </a:rPr>
              <a:t>Évaluation du dossier</a:t>
            </a:r>
            <a:endParaRPr lang="fr-FR" dirty="0">
              <a:uFillTx/>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fr-FR" dirty="0">
                <a:uFillTx/>
                <a:latin typeface="Open Sans Light" panose="020B0306030504020204" pitchFamily="34" charset="0"/>
                <a:ea typeface="Open Sans Light" panose="020B0306030504020204" pitchFamily="34" charset="0"/>
                <a:cs typeface="Open Sans Light" panose="020B0306030504020204" pitchFamily="34" charset="0"/>
              </a:rPr>
              <a:t>Suivis de traitements personnalisés</a:t>
            </a:r>
          </a:p>
          <a:p>
            <a:pPr marL="0" indent="0">
              <a:lnSpc>
                <a:spcPct val="100000"/>
              </a:lnSpc>
              <a:buNone/>
            </a:pPr>
            <a:r>
              <a:rPr lang="fr-FR" dirty="0">
                <a:latin typeface="Open Sans Light" panose="020B0306030504020204" pitchFamily="34" charset="0"/>
                <a:ea typeface="Open Sans Light" panose="020B0306030504020204" pitchFamily="34" charset="0"/>
                <a:cs typeface="Open Sans Light" panose="020B0306030504020204" pitchFamily="34" charset="0"/>
              </a:rPr>
              <a:t>Consultations instantanées et confidentielles</a:t>
            </a:r>
          </a:p>
          <a:p>
            <a:pPr marL="0" indent="0">
              <a:lnSpc>
                <a:spcPct val="100000"/>
              </a:lnSpc>
              <a:buNone/>
            </a:pPr>
            <a:r>
              <a:rPr lang="fr-FR" dirty="0">
                <a:uFillTx/>
                <a:latin typeface="Open Sans Light" panose="020B0306030504020204" pitchFamily="34" charset="0"/>
                <a:ea typeface="Open Sans Light" panose="020B0306030504020204" pitchFamily="34" charset="0"/>
                <a:cs typeface="Open Sans Light" panose="020B0306030504020204" pitchFamily="34" charset="0"/>
              </a:rPr>
              <a:t>Prescriptions et prolongement d’ordonnances</a:t>
            </a:r>
          </a:p>
        </p:txBody>
      </p:sp>
      <p:pic>
        <p:nvPicPr>
          <p:cNvPr id="5" name="Image 4" descr="../Google%20Drive/Projet/Ressources%20graphiques/Logo/Logo%20-%20Regulier.png"/>
          <p:cNvPicPr/>
          <p:nvPr/>
        </p:nvPicPr>
        <p:blipFill>
          <a:blip r:embed="rId3"/>
          <a:srcRect/>
          <a:stretch>
            <a:fillRect/>
          </a:stretch>
        </p:blipFill>
        <p:spPr bwMode="auto">
          <a:xfrm>
            <a:off x="8535521" y="778668"/>
            <a:ext cx="3032125" cy="498475"/>
          </a:xfrm>
          <a:prstGeom prst="rect">
            <a:avLst/>
          </a:prstGeom>
          <a:noFill/>
          <a:ln>
            <a:noFill/>
          </a:ln>
        </p:spPr>
      </p:pic>
      <p:sp>
        <p:nvSpPr>
          <p:cNvPr id="7" name="Triangle rectangle 6"/>
          <p:cNvSpPr>
            <a:spLocks/>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uFillTx/>
              <a:latin typeface="Open Sans Léger" charset="0"/>
            </a:endParaRPr>
          </a:p>
        </p:txBody>
      </p:sp>
      <p:sp>
        <p:nvSpPr>
          <p:cNvPr id="9" name="ZoneTexte 8">
            <a:extLst>
              <a:ext uri="{FF2B5EF4-FFF2-40B4-BE49-F238E27FC236}">
                <a16:creationId xmlns:a16="http://schemas.microsoft.com/office/drawing/2014/main" id="{C5FD5F1E-3650-DF48-863D-3A69753861D4}"/>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Tree>
    <p:extLst>
      <p:ext uri="{BB962C8B-B14F-4D97-AF65-F5344CB8AC3E}">
        <p14:creationId xmlns:p14="http://schemas.microsoft.com/office/powerpoint/2010/main" val="272990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86B63C9-4C7A-5360-E69B-81299037090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22403"/>
            <a:ext cx="12192000" cy="6880404"/>
          </a:xfrm>
          <a:prstGeom prst="rect">
            <a:avLst/>
          </a:prstGeom>
        </p:spPr>
      </p:pic>
      <p:sp>
        <p:nvSpPr>
          <p:cNvPr id="4" name="Espace réservé du pied de page 3">
            <a:extLst>
              <a:ext uri="{FF2B5EF4-FFF2-40B4-BE49-F238E27FC236}">
                <a16:creationId xmlns:a16="http://schemas.microsoft.com/office/drawing/2014/main" id="{3142FCFD-C045-DE69-C00D-D9055FC34757}"/>
              </a:ext>
            </a:extLst>
          </p:cNvPr>
          <p:cNvSpPr>
            <a:spLocks noGrp="1"/>
          </p:cNvSpPr>
          <p:nvPr>
            <p:ph type="ftr" sz="quarter" idx="11"/>
          </p:nvPr>
        </p:nvSpPr>
        <p:spPr/>
        <p:txBody>
          <a:bodyPr/>
          <a:lstStyle/>
          <a:p>
            <a:endParaRPr lang="fr-FR"/>
          </a:p>
        </p:txBody>
      </p:sp>
      <p:sp>
        <p:nvSpPr>
          <p:cNvPr id="6" name="Rectangle 5">
            <a:extLst>
              <a:ext uri="{FF2B5EF4-FFF2-40B4-BE49-F238E27FC236}">
                <a16:creationId xmlns:a16="http://schemas.microsoft.com/office/drawing/2014/main" id="{76D65287-3A5F-0962-8A2A-4154624E307B}"/>
              </a:ext>
            </a:extLst>
          </p:cNvPr>
          <p:cNvSpPr/>
          <p:nvPr/>
        </p:nvSpPr>
        <p:spPr>
          <a:xfrm>
            <a:off x="0" y="4477870"/>
            <a:ext cx="12192000" cy="1704413"/>
          </a:xfrm>
          <a:prstGeom prst="rect">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 Box 244">
            <a:extLst>
              <a:ext uri="{FF2B5EF4-FFF2-40B4-BE49-F238E27FC236}">
                <a16:creationId xmlns:a16="http://schemas.microsoft.com/office/drawing/2014/main" id="{0D96DFF3-3FDD-43A5-3B92-C718AA37BF74}"/>
              </a:ext>
            </a:extLst>
          </p:cNvPr>
          <p:cNvSpPr txBox="1">
            <a:spLocks noChangeArrowheads="1"/>
          </p:cNvSpPr>
          <p:nvPr/>
        </p:nvSpPr>
        <p:spPr bwMode="auto">
          <a:xfrm>
            <a:off x="1524000" y="5105100"/>
            <a:ext cx="9688830" cy="285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nSpc>
                <a:spcPts val="6600"/>
              </a:lnSpc>
              <a:spcBef>
                <a:spcPts val="1800"/>
              </a:spcBef>
              <a:spcAft>
                <a:spcPts val="0"/>
              </a:spcAft>
            </a:pPr>
            <a:r>
              <a:rPr lang="fr-CA" sz="6000" kern="1400" cap="all" dirty="0">
                <a:solidFill>
                  <a:srgbClr val="FFFFFF"/>
                </a:solidFill>
                <a:latin typeface="Open Sans Condensed" charset="0"/>
                <a:ea typeface="Times New Roman" charset="0"/>
                <a:cs typeface="Times New Roman" charset="0"/>
              </a:rPr>
              <a:t>Nos réponses</a:t>
            </a:r>
            <a:endParaRPr lang="fr-FR" sz="6000" kern="1400" cap="all" dirty="0">
              <a:solidFill>
                <a:srgbClr val="FFFFFF"/>
              </a:solidFill>
              <a:effectLst/>
              <a:latin typeface="Open Sans Condensed" charset="0"/>
              <a:ea typeface="Times New Roman"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FFFFF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3F3F3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p:txBody>
      </p:sp>
      <p:sp>
        <p:nvSpPr>
          <p:cNvPr id="8" name="Text Box 2">
            <a:extLst>
              <a:ext uri="{FF2B5EF4-FFF2-40B4-BE49-F238E27FC236}">
                <a16:creationId xmlns:a16="http://schemas.microsoft.com/office/drawing/2014/main" id="{1C2312BC-5E4E-ED49-9A14-0F670FBD0657}"/>
              </a:ext>
            </a:extLst>
          </p:cNvPr>
          <p:cNvSpPr txBox="1">
            <a:spLocks noChangeArrowheads="1"/>
          </p:cNvSpPr>
          <p:nvPr/>
        </p:nvSpPr>
        <p:spPr bwMode="auto">
          <a:xfrm>
            <a:off x="1493773" y="4746594"/>
            <a:ext cx="3327409" cy="600710"/>
          </a:xfrm>
          <a:prstGeom prst="rect">
            <a:avLst/>
          </a:prstGeom>
          <a:noFill/>
          <a:ln w="9525">
            <a:noFill/>
            <a:miter lim="800000"/>
            <a:headEnd/>
            <a:tailEnd/>
          </a:ln>
        </p:spPr>
        <p:txBody>
          <a:bodyPr rot="0" vert="horz" wrap="square" lIns="91440" tIns="45720" rIns="91440" bIns="45720" anchor="t" anchorCtr="0">
            <a:noAutofit/>
          </a:bodyPr>
          <a:lstStyle/>
          <a:p>
            <a:pPr>
              <a:spcBef>
                <a:spcPts val="3000"/>
              </a:spcBef>
              <a:spcAft>
                <a:spcPts val="0"/>
              </a:spcAft>
            </a:pPr>
            <a:r>
              <a:rPr lang="en-US" sz="2000" b="1" kern="1600" dirty="0">
                <a:effectLst/>
                <a:latin typeface="Open Sans Condensed" charset="0"/>
                <a:ea typeface="Times New Roman" charset="0"/>
                <a:cs typeface="Times New Roman" charset="0"/>
              </a:rPr>
              <a:t>Section 1 | </a:t>
            </a:r>
            <a:r>
              <a:rPr lang="en-US" sz="2000" b="1" kern="1600" dirty="0">
                <a:latin typeface="Open Sans Condensed" charset="0"/>
                <a:ea typeface="Times New Roman" charset="0"/>
                <a:cs typeface="Times New Roman" charset="0"/>
              </a:rPr>
              <a:t>Vos questions</a:t>
            </a:r>
            <a:endParaRPr lang="fr-FR" sz="2000" b="1" kern="1600" dirty="0">
              <a:effectLst/>
              <a:latin typeface="Open Sans Condensed" charset="0"/>
              <a:ea typeface="Times New Roman" charset="0"/>
              <a:cs typeface="Times New Roman" charset="0"/>
            </a:endParaRPr>
          </a:p>
        </p:txBody>
      </p:sp>
      <p:sp>
        <p:nvSpPr>
          <p:cNvPr id="9" name="Triangle 8">
            <a:extLst>
              <a:ext uri="{FF2B5EF4-FFF2-40B4-BE49-F238E27FC236}">
                <a16:creationId xmlns:a16="http://schemas.microsoft.com/office/drawing/2014/main" id="{41A4DA60-29F4-A816-3688-CEA48F99A21A}"/>
              </a:ext>
            </a:extLst>
          </p:cNvPr>
          <p:cNvSpPr/>
          <p:nvPr/>
        </p:nvSpPr>
        <p:spPr>
          <a:xfrm rot="5400000">
            <a:off x="2982297" y="-3004700"/>
            <a:ext cx="2171700" cy="813629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latin typeface="Open Sans Léger" charset="0"/>
            </a:endParaRPr>
          </a:p>
        </p:txBody>
      </p:sp>
      <p:pic>
        <p:nvPicPr>
          <p:cNvPr id="10" name="Image 9" descr="../Google%20Drive/Projet/Ressources%20graphiques/Logo/Logo%20-%20Regulier.png">
            <a:extLst>
              <a:ext uri="{FF2B5EF4-FFF2-40B4-BE49-F238E27FC236}">
                <a16:creationId xmlns:a16="http://schemas.microsoft.com/office/drawing/2014/main" id="{2792A8DC-19E0-7C7E-85BC-58BB8ED0BB59}"/>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480690" y="468836"/>
            <a:ext cx="3032125" cy="498475"/>
          </a:xfrm>
          <a:prstGeom prst="rect">
            <a:avLst/>
          </a:prstGeom>
          <a:noFill/>
          <a:ln>
            <a:noFill/>
          </a:ln>
        </p:spPr>
      </p:pic>
    </p:spTree>
    <p:extLst>
      <p:ext uri="{BB962C8B-B14F-4D97-AF65-F5344CB8AC3E}">
        <p14:creationId xmlns:p14="http://schemas.microsoft.com/office/powerpoint/2010/main" val="2535472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39CDD08-2A10-1E81-4874-CFDCC6A042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14F4C6-A831-7D90-E2BC-588933F9B9F0}"/>
              </a:ext>
            </a:extLst>
          </p:cNvPr>
          <p:cNvSpPr/>
          <p:nvPr/>
        </p:nvSpPr>
        <p:spPr>
          <a:xfrm>
            <a:off x="504523" y="1200816"/>
            <a:ext cx="4600173" cy="283174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500" b="1" dirty="0">
                <a:latin typeface="Open Sans Condensed" panose="020B0606030504020204" pitchFamily="34" charset="0"/>
                <a:ea typeface="Open Sans Condensed" panose="020B0606030504020204" pitchFamily="34" charset="0"/>
                <a:cs typeface="Open Sans Condensed" panose="020B0606030504020204" pitchFamily="34" charset="0"/>
              </a:rPr>
              <a:t>“</a:t>
            </a:r>
            <a:r>
              <a:rPr lang="en-US" sz="6500" b="1" dirty="0" err="1">
                <a:latin typeface="Open Sans Condensed" panose="020B0606030504020204" pitchFamily="34" charset="0"/>
                <a:ea typeface="Open Sans Condensed" panose="020B0606030504020204" pitchFamily="34" charset="0"/>
                <a:cs typeface="Open Sans Condensed" panose="020B0606030504020204" pitchFamily="34" charset="0"/>
              </a:rPr>
              <a:t>À</a:t>
            </a:r>
            <a:r>
              <a:rPr lang="en-US" sz="6500" b="1" dirty="0">
                <a:latin typeface="Open Sans Condensed" panose="020B0606030504020204" pitchFamily="34" charset="0"/>
                <a:ea typeface="Open Sans Condensed" panose="020B0606030504020204" pitchFamily="34" charset="0"/>
                <a:cs typeface="Open Sans Condensed" panose="020B0606030504020204" pitchFamily="34" charset="0"/>
              </a:rPr>
              <a:t> qui </a:t>
            </a:r>
            <a:r>
              <a:rPr lang="en-US" sz="6500" b="1" dirty="0" err="1">
                <a:latin typeface="Open Sans Condensed" panose="020B0606030504020204" pitchFamily="34" charset="0"/>
                <a:ea typeface="Open Sans Condensed" panose="020B0606030504020204" pitchFamily="34" charset="0"/>
                <a:cs typeface="Open Sans Condensed" panose="020B0606030504020204" pitchFamily="34" charset="0"/>
              </a:rPr>
              <a:t>s’adressent</a:t>
            </a:r>
            <a:r>
              <a:rPr lang="en-US" sz="65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6500" b="1" dirty="0" err="1">
                <a:latin typeface="Open Sans Condensed" panose="020B0606030504020204" pitchFamily="34" charset="0"/>
                <a:ea typeface="Open Sans Condensed" panose="020B0606030504020204" pitchFamily="34" charset="0"/>
                <a:cs typeface="Open Sans Condensed" panose="020B0606030504020204" pitchFamily="34" charset="0"/>
              </a:rPr>
              <a:t>vos</a:t>
            </a:r>
            <a:r>
              <a:rPr lang="en-US" sz="6500" b="1" dirty="0">
                <a:latin typeface="Open Sans Condensed" panose="020B0606030504020204" pitchFamily="34" charset="0"/>
                <a:ea typeface="Open Sans Condensed" panose="020B0606030504020204" pitchFamily="34" charset="0"/>
                <a:cs typeface="Open Sans Condensed" panose="020B0606030504020204" pitchFamily="34" charset="0"/>
              </a:rPr>
              <a:t> services?</a:t>
            </a:r>
          </a:p>
        </p:txBody>
      </p:sp>
    </p:spTree>
    <p:extLst>
      <p:ext uri="{BB962C8B-B14F-4D97-AF65-F5344CB8AC3E}">
        <p14:creationId xmlns:p14="http://schemas.microsoft.com/office/powerpoint/2010/main" val="865387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CE1EC482-B9E4-BFE9-D7BD-1A0A06D44EF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3" name="Freeform: Shape 1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7B4CFE2-ED55-03AD-C160-F626CE2A2780}"/>
              </a:ext>
            </a:extLst>
          </p:cNvPr>
          <p:cNvSpPr/>
          <p:nvPr/>
        </p:nvSpPr>
        <p:spPr>
          <a:xfrm>
            <a:off x="7440525" y="1162721"/>
            <a:ext cx="4805263" cy="283174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500" b="1" dirty="0">
                <a:latin typeface="Open Sans" panose="020B0606030504020204" pitchFamily="34" charset="0"/>
                <a:ea typeface="Open Sans" panose="020B0606030504020204" pitchFamily="34" charset="0"/>
                <a:cs typeface="Open Sans" panose="020B0606030504020204" pitchFamily="34" charset="0"/>
              </a:rPr>
              <a:t>“</a:t>
            </a:r>
            <a:r>
              <a:rPr lang="fr-FR" sz="5500" b="1" dirty="0">
                <a:latin typeface="Open Sans Condensed" panose="020B0606030504020204" pitchFamily="34" charset="0"/>
                <a:ea typeface="Open Sans Condensed" panose="020B0606030504020204" pitchFamily="34" charset="0"/>
                <a:cs typeface="Open Sans Condensed" panose="020B0606030504020204" pitchFamily="34" charset="0"/>
              </a:rPr>
              <a:t>Comment faire parvenir vos prescriptions à la pharmacie? </a:t>
            </a:r>
            <a:endParaRPr lang="en-US" sz="5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46954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a:extLst>
              <a:ext uri="{FF2B5EF4-FFF2-40B4-BE49-F238E27FC236}">
                <a16:creationId xmlns:a16="http://schemas.microsoft.com/office/drawing/2014/main" id="{0BEA0F76-BC43-49B1-9659-764705133032}"/>
              </a:ext>
            </a:extLst>
          </p:cNvPr>
          <p:cNvSpPr txBox="1"/>
          <p:nvPr/>
        </p:nvSpPr>
        <p:spPr>
          <a:xfrm>
            <a:off x="215153" y="5347305"/>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tx1">
                    <a:lumMod val="85000"/>
                    <a:lumOff val="15000"/>
                  </a:schemeClr>
                </a:solidFill>
                <a:latin typeface="+mj-lt"/>
                <a:ea typeface="+mj-ea"/>
                <a:cs typeface="+mj-cs"/>
              </a:rPr>
              <a:t>Prix des </a:t>
            </a:r>
            <a:r>
              <a:rPr lang="en-US" sz="3600" dirty="0" err="1">
                <a:solidFill>
                  <a:schemeClr val="tx1">
                    <a:lumMod val="85000"/>
                    <a:lumOff val="15000"/>
                  </a:schemeClr>
                </a:solidFill>
                <a:latin typeface="+mj-lt"/>
                <a:ea typeface="+mj-ea"/>
                <a:cs typeface="+mj-cs"/>
              </a:rPr>
              <a:t>médicaments</a:t>
            </a:r>
            <a:endParaRPr lang="en-US" sz="3600" dirty="0">
              <a:solidFill>
                <a:schemeClr val="tx1">
                  <a:lumMod val="85000"/>
                  <a:lumOff val="15000"/>
                </a:schemeClr>
              </a:solidFill>
              <a:latin typeface="+mj-lt"/>
              <a:ea typeface="+mj-ea"/>
              <a:cs typeface="+mj-cs"/>
            </a:endParaRPr>
          </a:p>
        </p:txBody>
      </p:sp>
      <p:cxnSp>
        <p:nvCxnSpPr>
          <p:cNvPr id="24" name="Straight Connector 2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9101BC16-77D6-C112-190C-51D8E221294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22404"/>
            <a:ext cx="12191980" cy="6880403"/>
          </a:xfrm>
          <a:prstGeom prst="rect">
            <a:avLst/>
          </a:prstGeom>
        </p:spPr>
      </p:pic>
      <p:pic>
        <p:nvPicPr>
          <p:cNvPr id="3" name="Image 2">
            <a:extLst>
              <a:ext uri="{FF2B5EF4-FFF2-40B4-BE49-F238E27FC236}">
                <a16:creationId xmlns:a16="http://schemas.microsoft.com/office/drawing/2014/main" id="{78A928A1-9994-030F-C5ED-D0C099DA7C7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2405"/>
            <a:ext cx="12191979" cy="8123882"/>
          </a:xfrm>
          <a:prstGeom prst="rect">
            <a:avLst/>
          </a:prstGeom>
        </p:spPr>
      </p:pic>
      <p:sp>
        <p:nvSpPr>
          <p:cNvPr id="18" name="Rectangle 17">
            <a:extLst>
              <a:ext uri="{FF2B5EF4-FFF2-40B4-BE49-F238E27FC236}">
                <a16:creationId xmlns:a16="http://schemas.microsoft.com/office/drawing/2014/main" id="{96BFCF78-CB21-DEFF-FAD8-8B68BAC1E0A6}"/>
              </a:ext>
            </a:extLst>
          </p:cNvPr>
          <p:cNvSpPr/>
          <p:nvPr/>
        </p:nvSpPr>
        <p:spPr>
          <a:xfrm>
            <a:off x="0" y="4477870"/>
            <a:ext cx="12192000" cy="1704413"/>
          </a:xfrm>
          <a:prstGeom prst="rect">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ext Box 244">
            <a:extLst>
              <a:ext uri="{FF2B5EF4-FFF2-40B4-BE49-F238E27FC236}">
                <a16:creationId xmlns:a16="http://schemas.microsoft.com/office/drawing/2014/main" id="{9F06837C-D915-FAFC-F65B-4212E9C62ACD}"/>
              </a:ext>
            </a:extLst>
          </p:cNvPr>
          <p:cNvSpPr txBox="1">
            <a:spLocks noChangeArrowheads="1"/>
          </p:cNvSpPr>
          <p:nvPr/>
        </p:nvSpPr>
        <p:spPr bwMode="auto">
          <a:xfrm>
            <a:off x="1524000" y="5105100"/>
            <a:ext cx="9688830" cy="285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nSpc>
                <a:spcPts val="6600"/>
              </a:lnSpc>
              <a:spcBef>
                <a:spcPts val="1800"/>
              </a:spcBef>
              <a:spcAft>
                <a:spcPts val="0"/>
              </a:spcAft>
            </a:pPr>
            <a:r>
              <a:rPr lang="fr-CA" sz="6000" kern="1400" cap="all" dirty="0" err="1">
                <a:solidFill>
                  <a:srgbClr val="FFFFFF"/>
                </a:solidFill>
                <a:effectLst/>
                <a:latin typeface="Open Sans Condensed" charset="0"/>
                <a:ea typeface="Times New Roman" charset="0"/>
                <a:cs typeface="Times New Roman" charset="0"/>
              </a:rPr>
              <a:t>DepenseS</a:t>
            </a:r>
            <a:r>
              <a:rPr lang="fr-CA" sz="6000" kern="1400" cap="all" dirty="0">
                <a:solidFill>
                  <a:srgbClr val="FFFFFF"/>
                </a:solidFill>
                <a:effectLst/>
                <a:latin typeface="Open Sans Condensed" charset="0"/>
                <a:ea typeface="Times New Roman" charset="0"/>
                <a:cs typeface="Times New Roman" charset="0"/>
              </a:rPr>
              <a:t> A la hausse</a:t>
            </a:r>
            <a:endParaRPr lang="fr-FR" sz="6000" kern="1400" cap="all" dirty="0">
              <a:solidFill>
                <a:srgbClr val="FFFFFF"/>
              </a:solidFill>
              <a:effectLst/>
              <a:latin typeface="Open Sans Condensed" charset="0"/>
              <a:ea typeface="Times New Roman"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FFFFF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3F3F3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p:txBody>
      </p:sp>
      <p:sp>
        <p:nvSpPr>
          <p:cNvPr id="27" name="Text Box 2">
            <a:extLst>
              <a:ext uri="{FF2B5EF4-FFF2-40B4-BE49-F238E27FC236}">
                <a16:creationId xmlns:a16="http://schemas.microsoft.com/office/drawing/2014/main" id="{4CB2FD12-C273-25BD-11F2-C47BFE7CA768}"/>
              </a:ext>
            </a:extLst>
          </p:cNvPr>
          <p:cNvSpPr txBox="1">
            <a:spLocks noChangeArrowheads="1"/>
          </p:cNvSpPr>
          <p:nvPr/>
        </p:nvSpPr>
        <p:spPr bwMode="auto">
          <a:xfrm>
            <a:off x="1493772" y="4746594"/>
            <a:ext cx="6504715" cy="600710"/>
          </a:xfrm>
          <a:prstGeom prst="rect">
            <a:avLst/>
          </a:prstGeom>
          <a:noFill/>
          <a:ln w="9525">
            <a:noFill/>
            <a:miter lim="800000"/>
            <a:headEnd/>
            <a:tailEnd/>
          </a:ln>
        </p:spPr>
        <p:txBody>
          <a:bodyPr rot="0" vert="horz" wrap="square" lIns="91440" tIns="45720" rIns="91440" bIns="45720" anchor="t" anchorCtr="0">
            <a:noAutofit/>
          </a:bodyPr>
          <a:lstStyle/>
          <a:p>
            <a:pPr>
              <a:spcBef>
                <a:spcPts val="3000"/>
              </a:spcBef>
              <a:spcAft>
                <a:spcPts val="0"/>
              </a:spcAft>
            </a:pPr>
            <a:r>
              <a:rPr lang="en-US" sz="2000" b="1" kern="1600" dirty="0">
                <a:effectLst/>
                <a:latin typeface="Open Sans Condensed" charset="0"/>
                <a:ea typeface="Times New Roman" charset="0"/>
                <a:cs typeface="Times New Roman" charset="0"/>
              </a:rPr>
              <a:t>Section 1 | </a:t>
            </a:r>
            <a:r>
              <a:rPr lang="en-US" sz="2000" b="1" kern="1600" dirty="0" err="1">
                <a:effectLst/>
                <a:latin typeface="Open Sans Condensed" charset="0"/>
                <a:ea typeface="Times New Roman" charset="0"/>
                <a:cs typeface="Times New Roman" charset="0"/>
              </a:rPr>
              <a:t>Mauvaise</a:t>
            </a:r>
            <a:r>
              <a:rPr lang="en-US" sz="2000" b="1" kern="1600" dirty="0">
                <a:effectLst/>
                <a:latin typeface="Open Sans Condensed" charset="0"/>
                <a:ea typeface="Times New Roman" charset="0"/>
                <a:cs typeface="Times New Roman" charset="0"/>
              </a:rPr>
              <a:t> surprise</a:t>
            </a:r>
            <a:endParaRPr lang="fr-FR" sz="2000" b="1" kern="1600" dirty="0">
              <a:effectLst/>
              <a:latin typeface="Open Sans Condensed" charset="0"/>
              <a:ea typeface="Times New Roman" charset="0"/>
              <a:cs typeface="Times New Roman" charset="0"/>
            </a:endParaRPr>
          </a:p>
        </p:txBody>
      </p:sp>
      <p:sp>
        <p:nvSpPr>
          <p:cNvPr id="28" name="Triangle 27">
            <a:extLst>
              <a:ext uri="{FF2B5EF4-FFF2-40B4-BE49-F238E27FC236}">
                <a16:creationId xmlns:a16="http://schemas.microsoft.com/office/drawing/2014/main" id="{9714846D-D244-0E9C-7464-431C34E6D9CD}"/>
              </a:ext>
            </a:extLst>
          </p:cNvPr>
          <p:cNvSpPr/>
          <p:nvPr/>
        </p:nvSpPr>
        <p:spPr>
          <a:xfrm rot="5400000">
            <a:off x="2982297" y="-3004700"/>
            <a:ext cx="2171700" cy="813629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latin typeface="Open Sans Léger" charset="0"/>
            </a:endParaRPr>
          </a:p>
        </p:txBody>
      </p:sp>
      <p:pic>
        <p:nvPicPr>
          <p:cNvPr id="29" name="Image 28" descr="../Google%20Drive/Projet/Ressources%20graphiques/Logo/Logo%20-%20Regulier.png">
            <a:extLst>
              <a:ext uri="{FF2B5EF4-FFF2-40B4-BE49-F238E27FC236}">
                <a16:creationId xmlns:a16="http://schemas.microsoft.com/office/drawing/2014/main" id="{242B6BEA-BC6A-D061-6AC4-756E2B5E3C3F}"/>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480690" y="468836"/>
            <a:ext cx="3032125" cy="498475"/>
          </a:xfrm>
          <a:prstGeom prst="rect">
            <a:avLst/>
          </a:prstGeom>
          <a:noFill/>
          <a:ln>
            <a:noFill/>
          </a:ln>
        </p:spPr>
      </p:pic>
    </p:spTree>
    <p:extLst>
      <p:ext uri="{BB962C8B-B14F-4D97-AF65-F5344CB8AC3E}">
        <p14:creationId xmlns:p14="http://schemas.microsoft.com/office/powerpoint/2010/main" val="1993921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DCCD7CA-E632-4572-5037-5298663287B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47CC03D-F8A9-79C2-75A8-09DCFC4341E1}"/>
              </a:ext>
            </a:extLst>
          </p:cNvPr>
          <p:cNvSpPr/>
          <p:nvPr/>
        </p:nvSpPr>
        <p:spPr>
          <a:xfrm>
            <a:off x="222770" y="1203062"/>
            <a:ext cx="5008136" cy="283174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000" b="1" dirty="0">
                <a:latin typeface="Open Sans Condensed" panose="020B0606030504020204" pitchFamily="34" charset="0"/>
                <a:ea typeface="Open Sans Condensed" panose="020B0606030504020204" pitchFamily="34" charset="0"/>
                <a:cs typeface="Open Sans Condensed" panose="020B0606030504020204" pitchFamily="34" charset="0"/>
              </a:rPr>
              <a:t>“</a:t>
            </a:r>
            <a:r>
              <a:rPr lang="fr-FR" sz="5500" b="1" dirty="0">
                <a:latin typeface="Open Sans Condensed" panose="020B0606030504020204" pitchFamily="34" charset="0"/>
                <a:ea typeface="Open Sans Condensed" panose="020B0606030504020204" pitchFamily="34" charset="0"/>
                <a:cs typeface="Open Sans Condensed" panose="020B0606030504020204" pitchFamily="34" charset="0"/>
              </a:rPr>
              <a:t>Et si j’ai besoin de médicaments immédiatement? </a:t>
            </a:r>
            <a:endParaRPr lang="en-US" sz="5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9063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Espace réservé du contenu 5">
            <a:extLst>
              <a:ext uri="{FF2B5EF4-FFF2-40B4-BE49-F238E27FC236}">
                <a16:creationId xmlns:a16="http://schemas.microsoft.com/office/drawing/2014/main" id="{BCFA02B7-FEE1-2EAD-2877-892A3C88ABA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FD13196-1993-7B8E-4DFB-8121A4646304}"/>
              </a:ext>
            </a:extLst>
          </p:cNvPr>
          <p:cNvSpPr/>
          <p:nvPr/>
        </p:nvSpPr>
        <p:spPr>
          <a:xfrm>
            <a:off x="447874" y="1203062"/>
            <a:ext cx="4991652" cy="2831749"/>
          </a:xfrm>
          <a:prstGeom prst="rect">
            <a:avLst/>
          </a:prstGeom>
        </p:spPr>
        <p:txBody>
          <a:bodyPr vert="horz" lIns="91440" tIns="45720" rIns="91440" bIns="45720" rtlCol="0" anchor="ctr">
            <a:noAutofit/>
          </a:bodyPr>
          <a:lstStyle/>
          <a:p>
            <a:pPr>
              <a:lnSpc>
                <a:spcPct val="90000"/>
              </a:lnSpc>
              <a:spcBef>
                <a:spcPct val="0"/>
              </a:spcBef>
              <a:spcAft>
                <a:spcPts val="600"/>
              </a:spcAft>
            </a:pPr>
            <a:r>
              <a:rPr lang="fr-FR" sz="5500" b="1" dirty="0">
                <a:latin typeface="Open Sans Condensed" panose="020B0606030504020204" pitchFamily="34" charset="0"/>
                <a:ea typeface="Open Sans Condensed" panose="020B0606030504020204" pitchFamily="34" charset="0"/>
                <a:cs typeface="Open Sans Condensed" panose="020B0606030504020204" pitchFamily="34" charset="0"/>
              </a:rPr>
              <a:t>“Est-ce facile de discuter avec un pharmacien?</a:t>
            </a:r>
            <a:endParaRPr lang="en-US" sz="5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52500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Espace réservé du contenu 5">
            <a:extLst>
              <a:ext uri="{FF2B5EF4-FFF2-40B4-BE49-F238E27FC236}">
                <a16:creationId xmlns:a16="http://schemas.microsoft.com/office/drawing/2014/main" id="{3782B15A-B6C1-63F5-F698-593CA88343C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9" name="Freeform: Shape 2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E881C84-13D4-236A-3B89-8730EDD89666}"/>
              </a:ext>
            </a:extLst>
          </p:cNvPr>
          <p:cNvSpPr/>
          <p:nvPr/>
        </p:nvSpPr>
        <p:spPr>
          <a:xfrm>
            <a:off x="447874" y="1203062"/>
            <a:ext cx="4991652" cy="2831749"/>
          </a:xfrm>
          <a:prstGeom prst="rect">
            <a:avLst/>
          </a:prstGeom>
        </p:spPr>
        <p:txBody>
          <a:bodyPr vert="horz" lIns="91440" tIns="45720" rIns="91440" bIns="45720" rtlCol="0" anchor="ctr">
            <a:noAutofit/>
          </a:bodyPr>
          <a:lstStyle/>
          <a:p>
            <a:pPr>
              <a:lnSpc>
                <a:spcPct val="90000"/>
              </a:lnSpc>
              <a:spcBef>
                <a:spcPct val="0"/>
              </a:spcBef>
              <a:spcAft>
                <a:spcPts val="600"/>
              </a:spcAft>
            </a:pPr>
            <a:r>
              <a:rPr lang="fr-FR" sz="5500" b="1" dirty="0">
                <a:latin typeface="Open Sans Condensed" panose="020B0606030504020204" pitchFamily="34" charset="0"/>
                <a:ea typeface="Open Sans Condensed" panose="020B0606030504020204" pitchFamily="34" charset="0"/>
                <a:cs typeface="Open Sans Condensed" panose="020B0606030504020204" pitchFamily="34" charset="0"/>
              </a:rPr>
              <a:t>“Transmettez-vous les réclamations directement à l’assureur?</a:t>
            </a:r>
            <a:endParaRPr lang="en-US" sz="5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2064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77A619F-E7C2-F0FF-EE1C-AEEDFF1FE91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70D39A1-46AA-3D37-F7DE-6BDEA5BE52EC}"/>
              </a:ext>
            </a:extLst>
          </p:cNvPr>
          <p:cNvSpPr/>
          <p:nvPr/>
        </p:nvSpPr>
        <p:spPr>
          <a:xfrm>
            <a:off x="7367709" y="1019730"/>
            <a:ext cx="4492597" cy="283174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“Et </a:t>
            </a:r>
            <a:r>
              <a:rPr lang="en-US" sz="5500" b="1" dirty="0" err="1">
                <a:latin typeface="Open Sans Condensed" panose="020B0606030504020204" pitchFamily="34" charset="0"/>
                <a:ea typeface="Open Sans Condensed" panose="020B0606030504020204" pitchFamily="34" charset="0"/>
                <a:cs typeface="Open Sans Condensed" panose="020B0606030504020204" pitchFamily="34" charset="0"/>
              </a:rPr>
              <a:t>si</a:t>
            </a: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 je change </a:t>
            </a:r>
            <a:r>
              <a:rPr lang="en-US" sz="5500" b="1" dirty="0" err="1">
                <a:latin typeface="Open Sans Condensed" panose="020B0606030504020204" pitchFamily="34" charset="0"/>
                <a:ea typeface="Open Sans Condensed" panose="020B0606030504020204" pitchFamily="34" charset="0"/>
                <a:cs typeface="Open Sans Condensed" panose="020B0606030504020204" pitchFamily="34" charset="0"/>
              </a:rPr>
              <a:t>d’employeur</a:t>
            </a: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5500" b="1" dirty="0" err="1">
                <a:latin typeface="Open Sans Condensed" panose="020B0606030504020204" pitchFamily="34" charset="0"/>
                <a:ea typeface="Open Sans Condensed" panose="020B0606030504020204" pitchFamily="34" charset="0"/>
                <a:cs typeface="Open Sans Condensed" panose="020B0606030504020204" pitchFamily="34" charset="0"/>
              </a:rPr>
              <a:t>ou</a:t>
            </a: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5500" b="1" dirty="0" err="1">
                <a:latin typeface="Open Sans Condensed" panose="020B0606030504020204" pitchFamily="34" charset="0"/>
                <a:ea typeface="Open Sans Condensed" panose="020B0606030504020204" pitchFamily="34" charset="0"/>
                <a:cs typeface="Open Sans Condensed" panose="020B0606030504020204" pitchFamily="34" charset="0"/>
              </a:rPr>
              <a:t>d’assurance</a:t>
            </a: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a:t>
            </a:r>
          </a:p>
        </p:txBody>
      </p:sp>
    </p:spTree>
    <p:extLst>
      <p:ext uri="{BB962C8B-B14F-4D97-AF65-F5344CB8AC3E}">
        <p14:creationId xmlns:p14="http://schemas.microsoft.com/office/powerpoint/2010/main" val="898745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3045BEB1-0C20-86E6-ED74-66AD4883056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907" y="11438"/>
            <a:ext cx="13438673" cy="7559255"/>
          </a:xfrm>
          <a:prstGeom prst="rect">
            <a:avLst/>
          </a:prstGeom>
        </p:spPr>
      </p:pic>
      <p:sp>
        <p:nvSpPr>
          <p:cNvPr id="33" name="Freeform: Shape 3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4854E9-4745-D299-C8C5-9AC11A5E1ABF}"/>
              </a:ext>
            </a:extLst>
          </p:cNvPr>
          <p:cNvSpPr/>
          <p:nvPr/>
        </p:nvSpPr>
        <p:spPr>
          <a:xfrm>
            <a:off x="137923" y="1039451"/>
            <a:ext cx="5386450" cy="2831749"/>
          </a:xfrm>
          <a:prstGeom prst="rect">
            <a:avLst/>
          </a:prstGeom>
        </p:spPr>
        <p:txBody>
          <a:bodyPr vert="horz" lIns="91440" tIns="45720" rIns="91440" bIns="45720" rtlCol="0" anchor="ctr">
            <a:noAutofit/>
          </a:bodyPr>
          <a:lstStyle/>
          <a:p>
            <a:pPr>
              <a:lnSpc>
                <a:spcPct val="90000"/>
              </a:lnSpc>
              <a:spcBef>
                <a:spcPct val="0"/>
              </a:spcBef>
              <a:spcAft>
                <a:spcPts val="600"/>
              </a:spcAft>
            </a:pPr>
            <a:r>
              <a:rPr lang="fr-FR" sz="5500" b="1" dirty="0">
                <a:latin typeface="Open Sans Condensed" panose="020B0606030504020204" pitchFamily="34" charset="0"/>
                <a:ea typeface="Open Sans Condensed" panose="020B0606030504020204" pitchFamily="34" charset="0"/>
                <a:cs typeface="Open Sans Condensed" panose="020B0606030504020204" pitchFamily="34" charset="0"/>
              </a:rPr>
              <a:t>“Communiquez–vous avec le médecin pour des </a:t>
            </a:r>
            <a:r>
              <a:rPr lang="fr-FR" sz="5500" b="1" dirty="0" err="1">
                <a:latin typeface="Open Sans Condensed" panose="020B0606030504020204" pitchFamily="34" charset="0"/>
                <a:ea typeface="Open Sans Condensed" panose="020B0606030504020204" pitchFamily="34" charset="0"/>
                <a:cs typeface="Open Sans Condensed" panose="020B0606030504020204" pitchFamily="34" charset="0"/>
              </a:rPr>
              <a:t>represcriptions</a:t>
            </a:r>
            <a:r>
              <a:rPr lang="fr-FR" sz="5500" b="1" dirty="0">
                <a:latin typeface="Open Sans Condensed" panose="020B0606030504020204" pitchFamily="34" charset="0"/>
                <a:ea typeface="Open Sans Condensed" panose="020B0606030504020204" pitchFamily="34" charset="0"/>
                <a:cs typeface="Open Sans Condensed" panose="020B0606030504020204" pitchFamily="34" charset="0"/>
              </a:rPr>
              <a:t>?</a:t>
            </a:r>
            <a:endParaRPr lang="en-US" sz="5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15086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7D55BB7-8A0B-A9D7-01CE-E40D700D6E9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8419CDE-36BC-8594-40B4-EC6F6F3EAA8C}"/>
              </a:ext>
            </a:extLst>
          </p:cNvPr>
          <p:cNvSpPr/>
          <p:nvPr/>
        </p:nvSpPr>
        <p:spPr>
          <a:xfrm>
            <a:off x="308784" y="1019730"/>
            <a:ext cx="4991652" cy="283174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“Mon </a:t>
            </a:r>
            <a:r>
              <a:rPr lang="en-US" sz="5500" b="1" dirty="0" err="1">
                <a:latin typeface="Open Sans Condensed" panose="020B0606030504020204" pitchFamily="34" charset="0"/>
                <a:ea typeface="Open Sans Condensed" panose="020B0606030504020204" pitchFamily="34" charset="0"/>
                <a:cs typeface="Open Sans Condensed" panose="020B0606030504020204" pitchFamily="34" charset="0"/>
              </a:rPr>
              <a:t>fils</a:t>
            </a: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5500" b="1" dirty="0" err="1">
                <a:latin typeface="Open Sans Condensed" panose="020B0606030504020204" pitchFamily="34" charset="0"/>
                <a:ea typeface="Open Sans Condensed" panose="020B0606030504020204" pitchFamily="34" charset="0"/>
                <a:cs typeface="Open Sans Condensed" panose="020B0606030504020204" pitchFamily="34" charset="0"/>
              </a:rPr>
              <a:t>prend</a:t>
            </a: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 du </a:t>
            </a:r>
            <a:r>
              <a:rPr lang="en-US" sz="5500" b="1" dirty="0" err="1">
                <a:latin typeface="Open Sans Condensed" panose="020B0606030504020204" pitchFamily="34" charset="0"/>
                <a:ea typeface="Open Sans Condensed" panose="020B0606030504020204" pitchFamily="34" charset="0"/>
                <a:cs typeface="Open Sans Condensed" panose="020B0606030504020204" pitchFamily="34" charset="0"/>
              </a:rPr>
              <a:t>Concerta</a:t>
            </a: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 ?</a:t>
            </a:r>
          </a:p>
        </p:txBody>
      </p:sp>
    </p:spTree>
    <p:extLst>
      <p:ext uri="{BB962C8B-B14F-4D97-AF65-F5344CB8AC3E}">
        <p14:creationId xmlns:p14="http://schemas.microsoft.com/office/powerpoint/2010/main" val="2434111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2063651C-A8C0-0F58-C030-215085BC0CB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583208D-EE25-338C-8F1B-8FDF027D36D9}"/>
              </a:ext>
            </a:extLst>
          </p:cNvPr>
          <p:cNvSpPr/>
          <p:nvPr/>
        </p:nvSpPr>
        <p:spPr>
          <a:xfrm>
            <a:off x="472297" y="1019730"/>
            <a:ext cx="4492597" cy="283174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“Si je desire </a:t>
            </a:r>
            <a:r>
              <a:rPr lang="en-US" sz="5500" b="1" dirty="0" err="1">
                <a:latin typeface="Open Sans Condensed" panose="020B0606030504020204" pitchFamily="34" charset="0"/>
                <a:ea typeface="Open Sans Condensed" panose="020B0606030504020204" pitchFamily="34" charset="0"/>
                <a:cs typeface="Open Sans Condensed" panose="020B0606030504020204" pitchFamily="34" charset="0"/>
              </a:rPr>
              <a:t>retourner</a:t>
            </a: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 </a:t>
            </a:r>
            <a:r>
              <a:rPr lang="en-US" sz="5500" b="1" dirty="0" err="1">
                <a:latin typeface="Open Sans Condensed" panose="020B0606030504020204" pitchFamily="34" charset="0"/>
                <a:ea typeface="Open Sans Condensed" panose="020B0606030504020204" pitchFamily="34" charset="0"/>
                <a:cs typeface="Open Sans Condensed" panose="020B0606030504020204" pitchFamily="34" charset="0"/>
              </a:rPr>
              <a:t>à</a:t>
            </a: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 ma pharmacie, </a:t>
            </a:r>
            <a:r>
              <a:rPr lang="en-US" sz="5500" b="1" dirty="0" err="1">
                <a:latin typeface="Open Sans Condensed" panose="020B0606030504020204" pitchFamily="34" charset="0"/>
                <a:ea typeface="Open Sans Condensed" panose="020B0606030504020204" pitchFamily="34" charset="0"/>
                <a:cs typeface="Open Sans Condensed" panose="020B0606030504020204" pitchFamily="34" charset="0"/>
              </a:rPr>
              <a:t>est-ce</a:t>
            </a:r>
            <a:r>
              <a:rPr lang="en-US" sz="5500" b="1" dirty="0">
                <a:latin typeface="Open Sans Condensed" panose="020B0606030504020204" pitchFamily="34" charset="0"/>
                <a:ea typeface="Open Sans Condensed" panose="020B0606030504020204" pitchFamily="34" charset="0"/>
                <a:cs typeface="Open Sans Condensed" panose="020B0606030504020204" pitchFamily="34" charset="0"/>
              </a:rPr>
              <a:t> possible? </a:t>
            </a:r>
          </a:p>
        </p:txBody>
      </p:sp>
    </p:spTree>
    <p:extLst>
      <p:ext uri="{BB962C8B-B14F-4D97-AF65-F5344CB8AC3E}">
        <p14:creationId xmlns:p14="http://schemas.microsoft.com/office/powerpoint/2010/main" val="4276218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C5CB07DE-899A-AFDA-41EC-24BCB1341C3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2997"/>
            <a:ext cx="12191999" cy="6855003"/>
          </a:xfrm>
          <a:prstGeom prst="rect">
            <a:avLst/>
          </a:prstGeom>
        </p:spPr>
      </p:pic>
      <p:sp>
        <p:nvSpPr>
          <p:cNvPr id="4" name="Espace réservé du pied de page 3">
            <a:extLst>
              <a:ext uri="{FF2B5EF4-FFF2-40B4-BE49-F238E27FC236}">
                <a16:creationId xmlns:a16="http://schemas.microsoft.com/office/drawing/2014/main" id="{3142FCFD-C045-DE69-C00D-D9055FC34757}"/>
              </a:ext>
            </a:extLst>
          </p:cNvPr>
          <p:cNvSpPr>
            <a:spLocks noGrp="1"/>
          </p:cNvSpPr>
          <p:nvPr>
            <p:ph type="ftr" sz="quarter" idx="11"/>
          </p:nvPr>
        </p:nvSpPr>
        <p:spPr/>
        <p:txBody>
          <a:bodyPr/>
          <a:lstStyle/>
          <a:p>
            <a:endParaRPr lang="fr-FR"/>
          </a:p>
        </p:txBody>
      </p:sp>
      <p:sp>
        <p:nvSpPr>
          <p:cNvPr id="6" name="Rectangle 5">
            <a:extLst>
              <a:ext uri="{FF2B5EF4-FFF2-40B4-BE49-F238E27FC236}">
                <a16:creationId xmlns:a16="http://schemas.microsoft.com/office/drawing/2014/main" id="{76D65287-3A5F-0962-8A2A-4154624E307B}"/>
              </a:ext>
            </a:extLst>
          </p:cNvPr>
          <p:cNvSpPr/>
          <p:nvPr/>
        </p:nvSpPr>
        <p:spPr>
          <a:xfrm>
            <a:off x="0" y="4477870"/>
            <a:ext cx="12192000" cy="1704413"/>
          </a:xfrm>
          <a:prstGeom prst="rect">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 Box 244">
            <a:extLst>
              <a:ext uri="{FF2B5EF4-FFF2-40B4-BE49-F238E27FC236}">
                <a16:creationId xmlns:a16="http://schemas.microsoft.com/office/drawing/2014/main" id="{0D96DFF3-3FDD-43A5-3B92-C718AA37BF74}"/>
              </a:ext>
            </a:extLst>
          </p:cNvPr>
          <p:cNvSpPr txBox="1">
            <a:spLocks noChangeArrowheads="1"/>
          </p:cNvSpPr>
          <p:nvPr/>
        </p:nvSpPr>
        <p:spPr bwMode="auto">
          <a:xfrm>
            <a:off x="1524000" y="5105100"/>
            <a:ext cx="9688830" cy="285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nSpc>
                <a:spcPts val="6600"/>
              </a:lnSpc>
              <a:spcBef>
                <a:spcPts val="1800"/>
              </a:spcBef>
              <a:spcAft>
                <a:spcPts val="0"/>
              </a:spcAft>
            </a:pPr>
            <a:r>
              <a:rPr lang="fr-CA" sz="6000" kern="1400" cap="all" dirty="0">
                <a:solidFill>
                  <a:srgbClr val="FFFFFF"/>
                </a:solidFill>
                <a:latin typeface="Open Sans Condensed" charset="0"/>
                <a:ea typeface="Times New Roman" charset="0"/>
                <a:cs typeface="Times New Roman" charset="0"/>
              </a:rPr>
              <a:t>Comment s’inscrire?</a:t>
            </a:r>
            <a:endParaRPr lang="fr-FR" sz="6000" kern="1400" cap="all" dirty="0">
              <a:solidFill>
                <a:srgbClr val="FFFFFF"/>
              </a:solidFill>
              <a:effectLst/>
              <a:latin typeface="Open Sans Condensed" charset="0"/>
              <a:ea typeface="Times New Roman"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FFFFF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3F3F3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p:txBody>
      </p:sp>
      <p:sp>
        <p:nvSpPr>
          <p:cNvPr id="8" name="Text Box 2">
            <a:extLst>
              <a:ext uri="{FF2B5EF4-FFF2-40B4-BE49-F238E27FC236}">
                <a16:creationId xmlns:a16="http://schemas.microsoft.com/office/drawing/2014/main" id="{1C2312BC-5E4E-ED49-9A14-0F670FBD0657}"/>
              </a:ext>
            </a:extLst>
          </p:cNvPr>
          <p:cNvSpPr txBox="1">
            <a:spLocks noChangeArrowheads="1"/>
          </p:cNvSpPr>
          <p:nvPr/>
        </p:nvSpPr>
        <p:spPr bwMode="auto">
          <a:xfrm>
            <a:off x="1493773" y="4746594"/>
            <a:ext cx="5270098" cy="600710"/>
          </a:xfrm>
          <a:prstGeom prst="rect">
            <a:avLst/>
          </a:prstGeom>
          <a:noFill/>
          <a:ln w="9525">
            <a:noFill/>
            <a:miter lim="800000"/>
            <a:headEnd/>
            <a:tailEnd/>
          </a:ln>
        </p:spPr>
        <p:txBody>
          <a:bodyPr rot="0" vert="horz" wrap="square" lIns="91440" tIns="45720" rIns="91440" bIns="45720" anchor="t" anchorCtr="0">
            <a:noAutofit/>
          </a:bodyPr>
          <a:lstStyle/>
          <a:p>
            <a:pPr>
              <a:spcBef>
                <a:spcPts val="3000"/>
              </a:spcBef>
              <a:spcAft>
                <a:spcPts val="0"/>
              </a:spcAft>
            </a:pPr>
            <a:r>
              <a:rPr lang="en-US" sz="2000" b="1" kern="1600" dirty="0">
                <a:latin typeface="Open Sans Condensed" charset="0"/>
                <a:ea typeface="Times New Roman" charset="0"/>
                <a:cs typeface="Times New Roman" charset="0"/>
              </a:rPr>
              <a:t>Section 5 | Inscription</a:t>
            </a:r>
          </a:p>
          <a:p>
            <a:pPr>
              <a:spcBef>
                <a:spcPts val="3000"/>
              </a:spcBef>
              <a:spcAft>
                <a:spcPts val="0"/>
              </a:spcAft>
            </a:pPr>
            <a:endParaRPr lang="en-US" sz="2000" b="1" kern="1600" dirty="0">
              <a:latin typeface="Open Sans Condensed" charset="0"/>
              <a:ea typeface="Times New Roman" charset="0"/>
              <a:cs typeface="Times New Roman" charset="0"/>
            </a:endParaRPr>
          </a:p>
        </p:txBody>
      </p:sp>
      <p:sp>
        <p:nvSpPr>
          <p:cNvPr id="9" name="Triangle 8">
            <a:extLst>
              <a:ext uri="{FF2B5EF4-FFF2-40B4-BE49-F238E27FC236}">
                <a16:creationId xmlns:a16="http://schemas.microsoft.com/office/drawing/2014/main" id="{41A4DA60-29F4-A816-3688-CEA48F99A21A}"/>
              </a:ext>
            </a:extLst>
          </p:cNvPr>
          <p:cNvSpPr/>
          <p:nvPr/>
        </p:nvSpPr>
        <p:spPr>
          <a:xfrm rot="5400000">
            <a:off x="2982297" y="-3004700"/>
            <a:ext cx="2171700" cy="813629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latin typeface="Open Sans Léger" charset="0"/>
            </a:endParaRPr>
          </a:p>
        </p:txBody>
      </p:sp>
      <p:pic>
        <p:nvPicPr>
          <p:cNvPr id="10" name="Image 9" descr="../Google%20Drive/Projet/Ressources%20graphiques/Logo/Logo%20-%20Regulier.png">
            <a:extLst>
              <a:ext uri="{FF2B5EF4-FFF2-40B4-BE49-F238E27FC236}">
                <a16:creationId xmlns:a16="http://schemas.microsoft.com/office/drawing/2014/main" id="{2792A8DC-19E0-7C7E-85BC-58BB8ED0BB59}"/>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480690" y="468836"/>
            <a:ext cx="3032125" cy="498475"/>
          </a:xfrm>
          <a:prstGeom prst="rect">
            <a:avLst/>
          </a:prstGeom>
          <a:noFill/>
          <a:ln>
            <a:noFill/>
          </a:ln>
        </p:spPr>
      </p:pic>
    </p:spTree>
    <p:extLst>
      <p:ext uri="{BB962C8B-B14F-4D97-AF65-F5344CB8AC3E}">
        <p14:creationId xmlns:p14="http://schemas.microsoft.com/office/powerpoint/2010/main" val="2073175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ea typeface="Times New Roman" charset="0"/>
                <a:cs typeface="Times New Roman" charset="0"/>
              </a:rPr>
              <a:t>Comment adhérer aux services ?</a:t>
            </a:r>
            <a:endParaRPr lang="fr-FR" dirty="0"/>
          </a:p>
        </p:txBody>
      </p:sp>
      <p:sp>
        <p:nvSpPr>
          <p:cNvPr id="3" name="Espace réservé du contenu 2"/>
          <p:cNvSpPr>
            <a:spLocks noGrp="1"/>
          </p:cNvSpPr>
          <p:nvPr>
            <p:ph idx="1"/>
          </p:nvPr>
        </p:nvSpPr>
        <p:spPr>
          <a:xfrm>
            <a:off x="838200" y="1825625"/>
            <a:ext cx="10134600" cy="4351338"/>
          </a:xfrm>
        </p:spPr>
        <p:txBody>
          <a:bodyPr>
            <a:normAutofit/>
          </a:bodyPr>
          <a:lstStyle/>
          <a:p>
            <a:pPr marL="457200" indent="-457200">
              <a:lnSpc>
                <a:spcPct val="110000"/>
              </a:lnSpc>
              <a:buFont typeface="+mj-lt"/>
              <a:buAutoNum type="arabicPeriod"/>
            </a:pPr>
            <a:r>
              <a:rPr lang="fr-FR" sz="30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Inscription</a:t>
            </a:r>
            <a:r>
              <a:rPr lang="fr-FR" sz="3000" dirty="0">
                <a:latin typeface="Open Sans Light" panose="020B0306030504020204" pitchFamily="34" charset="0"/>
                <a:ea typeface="Open Sans Light" panose="020B0306030504020204" pitchFamily="34" charset="0"/>
                <a:cs typeface="Open Sans Light" panose="020B0306030504020204" pitchFamily="34" charset="0"/>
              </a:rPr>
              <a:t> en ligne ou par téléphone</a:t>
            </a:r>
          </a:p>
          <a:p>
            <a:pPr marL="457200" indent="-457200">
              <a:lnSpc>
                <a:spcPct val="110000"/>
              </a:lnSpc>
              <a:buFont typeface="+mj-lt"/>
              <a:buAutoNum type="arabicPeriod"/>
            </a:pPr>
            <a:r>
              <a:rPr lang="fr-CA" sz="3000" dirty="0">
                <a:latin typeface="Open Sans Light" panose="020B0306030504020204" pitchFamily="34" charset="0"/>
                <a:ea typeface="Open Sans Light" panose="020B0306030504020204" pitchFamily="34" charset="0"/>
                <a:cs typeface="Open Sans Light" panose="020B0306030504020204" pitchFamily="34" charset="0"/>
              </a:rPr>
              <a:t>Nos pharmaciens </a:t>
            </a:r>
            <a:r>
              <a:rPr lang="fr-CA" sz="30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importent vos prescriptions </a:t>
            </a:r>
            <a:r>
              <a:rPr lang="fr-CA" sz="3000" dirty="0">
                <a:latin typeface="Open Sans Light" panose="020B0306030504020204" pitchFamily="34" charset="0"/>
                <a:ea typeface="Open Sans Light" panose="020B0306030504020204" pitchFamily="34" charset="0"/>
                <a:cs typeface="Open Sans Light" panose="020B0306030504020204" pitchFamily="34" charset="0"/>
              </a:rPr>
              <a:t>de votre pharmacie</a:t>
            </a:r>
          </a:p>
          <a:p>
            <a:pPr marL="457200" indent="-457200">
              <a:lnSpc>
                <a:spcPct val="110000"/>
              </a:lnSpc>
              <a:buFont typeface="+mj-lt"/>
              <a:buAutoNum type="arabicPeriod"/>
            </a:pPr>
            <a:r>
              <a:rPr lang="fr-CA" sz="30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Accès à votre compte </a:t>
            </a:r>
            <a:r>
              <a:rPr lang="fr-CA" sz="3000" dirty="0">
                <a:latin typeface="Open Sans Light" panose="020B0306030504020204" pitchFamily="34" charset="0"/>
                <a:ea typeface="Open Sans Light" panose="020B0306030504020204" pitchFamily="34" charset="0"/>
                <a:cs typeface="Open Sans Light" panose="020B0306030504020204" pitchFamily="34" charset="0"/>
              </a:rPr>
              <a:t>en ligne pour commander</a:t>
            </a:r>
          </a:p>
          <a:p>
            <a:pPr marL="0" indent="0">
              <a:lnSpc>
                <a:spcPct val="110000"/>
              </a:lnSpc>
              <a:buNone/>
            </a:pPr>
            <a:endParaRPr lang="fr-CA" sz="3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Image 4" descr="../Google%20Drive/Projet/Ressources%20graphiques/Logo/Logo%20-%20Regulier.png"/>
          <p:cNvPicPr/>
          <p:nvPr/>
        </p:nvPicPr>
        <p:blipFill>
          <a:blip r:embed="rId3">
            <a:extLst>
              <a:ext uri="{28A0092B-C50C-407E-A947-70E740481C1C}">
                <a14:useLocalDpi xmlns:a14="http://schemas.microsoft.com/office/drawing/2010/main"/>
              </a:ext>
            </a:extLst>
          </a:blip>
          <a:srcRect/>
          <a:stretch>
            <a:fillRect/>
          </a:stretch>
        </p:blipFill>
        <p:spPr bwMode="auto">
          <a:xfrm>
            <a:off x="8535521" y="778668"/>
            <a:ext cx="3032125" cy="498475"/>
          </a:xfrm>
          <a:prstGeom prst="rect">
            <a:avLst/>
          </a:prstGeom>
          <a:noFill/>
          <a:ln>
            <a:noFill/>
          </a:ln>
        </p:spPr>
      </p:pic>
      <p:sp>
        <p:nvSpPr>
          <p:cNvPr id="7" name="Triangle rectangle 6"/>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9" name="ZoneTexte 8">
            <a:extLst>
              <a:ext uri="{FF2B5EF4-FFF2-40B4-BE49-F238E27FC236}">
                <a16:creationId xmlns:a16="http://schemas.microsoft.com/office/drawing/2014/main" id="{9F9DC4F1-065A-9B4C-8D75-EBF9B56D9CEA}"/>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Tree>
    <p:extLst>
      <p:ext uri="{BB962C8B-B14F-4D97-AF65-F5344CB8AC3E}">
        <p14:creationId xmlns:p14="http://schemas.microsoft.com/office/powerpoint/2010/main" val="3595057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ea typeface="Times New Roman" charset="0"/>
                <a:cs typeface="Times New Roman" charset="0"/>
              </a:rPr>
              <a:t>Faites une demande de prix</a:t>
            </a:r>
            <a:endParaRPr lang="fr-FR" dirty="0"/>
          </a:p>
        </p:txBody>
      </p:sp>
      <p:sp>
        <p:nvSpPr>
          <p:cNvPr id="3" name="Espace réservé du contenu 2"/>
          <p:cNvSpPr>
            <a:spLocks noGrp="1"/>
          </p:cNvSpPr>
          <p:nvPr>
            <p:ph idx="1"/>
          </p:nvPr>
        </p:nvSpPr>
        <p:spPr/>
        <p:txBody>
          <a:bodyPr>
            <a:normAutofit/>
          </a:bodyPr>
          <a:lstStyle/>
          <a:p>
            <a:pPr marL="0" indent="0">
              <a:lnSpc>
                <a:spcPct val="120000"/>
              </a:lnSpc>
              <a:buNone/>
            </a:pPr>
            <a:endParaRPr lang="fr-FR" sz="24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r>
              <a:rPr lang="fr-FR" sz="3500" dirty="0">
                <a:latin typeface="Open Sans Light" panose="020B0306030504020204" pitchFamily="34" charset="0"/>
                <a:ea typeface="Open Sans Light" panose="020B0306030504020204" pitchFamily="34" charset="0"/>
                <a:cs typeface="Open Sans Light" panose="020B0306030504020204" pitchFamily="34" charset="0"/>
              </a:rPr>
              <a:t>Rendez-vous au :</a:t>
            </a:r>
            <a:endParaRPr lang="fr-FR" sz="3500" b="1" dirty="0">
              <a:latin typeface="Open Sans" panose="020B0606030504020204" pitchFamily="34" charset="0"/>
              <a:ea typeface="Open Sans" panose="020B0606030504020204" pitchFamily="34" charset="0"/>
              <a:cs typeface="Open Sans" panose="020B0606030504020204" pitchFamily="34" charset="0"/>
            </a:endParaRPr>
          </a:p>
          <a:p>
            <a:pPr marL="0" indent="0" algn="ctr">
              <a:lnSpc>
                <a:spcPct val="120000"/>
              </a:lnSpc>
              <a:buNone/>
            </a:pPr>
            <a:r>
              <a:rPr lang="fr-FR" sz="3500" b="1" dirty="0">
                <a:latin typeface="Open Sans" panose="020B0606030504020204" pitchFamily="34" charset="0"/>
                <a:ea typeface="Open Sans" panose="020B0606030504020204" pitchFamily="34" charset="0"/>
                <a:cs typeface="Open Sans" panose="020B0606030504020204" pitchFamily="34" charset="0"/>
              </a:rPr>
              <a:t>https://</a:t>
            </a:r>
            <a:r>
              <a:rPr lang="fr-FR" sz="3500" b="1" dirty="0" err="1">
                <a:latin typeface="Open Sans" panose="020B0606030504020204" pitchFamily="34" charset="0"/>
                <a:ea typeface="Open Sans" panose="020B0606030504020204" pitchFamily="34" charset="0"/>
                <a:cs typeface="Open Sans" panose="020B0606030504020204" pitchFamily="34" charset="0"/>
              </a:rPr>
              <a:t>www.picarddesjardins.com</a:t>
            </a:r>
            <a:r>
              <a:rPr lang="fr-FR" sz="3500" b="1" dirty="0">
                <a:latin typeface="Open Sans" panose="020B0606030504020204" pitchFamily="34" charset="0"/>
                <a:ea typeface="Open Sans" panose="020B0606030504020204" pitchFamily="34" charset="0"/>
                <a:cs typeface="Open Sans" panose="020B0606030504020204" pitchFamily="34" charset="0"/>
              </a:rPr>
              <a:t>/prix</a:t>
            </a:r>
            <a:endParaRPr lang="fr-FR" sz="35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endParaRPr lang="fr-FR" sz="24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r>
              <a:rPr lang="fr-FR" sz="35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…vous pourriez être surpris !  </a:t>
            </a:r>
            <a:endParaRPr lang="fr-CA" sz="3500" b="1"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 4" descr="../Google%20Drive/Projet/Ressources%20graphiques/Logo/Logo%20-%20Regulier.png"/>
          <p:cNvPicPr/>
          <p:nvPr/>
        </p:nvPicPr>
        <p:blipFill>
          <a:blip r:embed="rId3">
            <a:extLst>
              <a:ext uri="{28A0092B-C50C-407E-A947-70E740481C1C}">
                <a14:useLocalDpi xmlns:a14="http://schemas.microsoft.com/office/drawing/2010/main"/>
              </a:ext>
            </a:extLst>
          </a:blip>
          <a:srcRect/>
          <a:stretch>
            <a:fillRect/>
          </a:stretch>
        </p:blipFill>
        <p:spPr bwMode="auto">
          <a:xfrm>
            <a:off x="8535521" y="778668"/>
            <a:ext cx="3032125" cy="498475"/>
          </a:xfrm>
          <a:prstGeom prst="rect">
            <a:avLst/>
          </a:prstGeom>
          <a:noFill/>
          <a:ln>
            <a:noFill/>
          </a:ln>
        </p:spPr>
      </p:pic>
      <p:sp>
        <p:nvSpPr>
          <p:cNvPr id="7" name="Triangle rectangle 6"/>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9" name="ZoneTexte 8">
            <a:extLst>
              <a:ext uri="{FF2B5EF4-FFF2-40B4-BE49-F238E27FC236}">
                <a16:creationId xmlns:a16="http://schemas.microsoft.com/office/drawing/2014/main" id="{682EC298-5DEF-734F-AB11-F8B2B2FF7CBF}"/>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Tree>
    <p:extLst>
      <p:ext uri="{BB962C8B-B14F-4D97-AF65-F5344CB8AC3E}">
        <p14:creationId xmlns:p14="http://schemas.microsoft.com/office/powerpoint/2010/main" val="1643892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ea typeface="Times New Roman" charset="0"/>
                <a:cs typeface="Times New Roman" charset="0"/>
              </a:rPr>
              <a:t>Votre facture</a:t>
            </a:r>
            <a:endParaRPr lang="fr-FR" dirty="0"/>
          </a:p>
        </p:txBody>
      </p:sp>
      <p:pic>
        <p:nvPicPr>
          <p:cNvPr id="5" name="Image 4" descr="../Google%20Drive/Projet/Ressources%20graphiques/Logo/Logo%20-%20Regulier.png"/>
          <p:cNvPicPr/>
          <p:nvPr/>
        </p:nvPicPr>
        <p:blipFill>
          <a:blip r:embed="rId3">
            <a:extLst>
              <a:ext uri="{28A0092B-C50C-407E-A947-70E740481C1C}">
                <a14:useLocalDpi xmlns:a14="http://schemas.microsoft.com/office/drawing/2010/main"/>
              </a:ext>
            </a:extLst>
          </a:blip>
          <a:srcRect/>
          <a:stretch>
            <a:fillRect/>
          </a:stretch>
        </p:blipFill>
        <p:spPr bwMode="auto">
          <a:xfrm>
            <a:off x="8450975" y="778668"/>
            <a:ext cx="3032125" cy="498475"/>
          </a:xfrm>
          <a:prstGeom prst="rect">
            <a:avLst/>
          </a:prstGeom>
          <a:noFill/>
          <a:ln>
            <a:noFill/>
          </a:ln>
        </p:spPr>
      </p:pic>
      <p:pic>
        <p:nvPicPr>
          <p:cNvPr id="1026" name="Picture 2">
            <a:extLst>
              <a:ext uri="{FF2B5EF4-FFF2-40B4-BE49-F238E27FC236}">
                <a16:creationId xmlns:a16="http://schemas.microsoft.com/office/drawing/2014/main" id="{92D99140-8BF5-891C-5979-514C38467FC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2297" y="1446634"/>
            <a:ext cx="6464129" cy="4962686"/>
          </a:xfrm>
          <a:prstGeom prst="rect">
            <a:avLst/>
          </a:prstGeom>
          <a:noFill/>
          <a:extLst>
            <a:ext uri="{909E8E84-426E-40DD-AFC4-6F175D3DCCD1}">
              <a14:hiddenFill xmlns:a14="http://schemas.microsoft.com/office/drawing/2010/main">
                <a:solidFill>
                  <a:srgbClr val="FFFFFF"/>
                </a:solidFill>
              </a14:hiddenFill>
            </a:ext>
          </a:extLst>
        </p:spPr>
      </p:pic>
      <p:sp>
        <p:nvSpPr>
          <p:cNvPr id="8" name="Triangle rectangle 7"/>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10" name="ZoneTexte 9">
            <a:extLst>
              <a:ext uri="{FF2B5EF4-FFF2-40B4-BE49-F238E27FC236}">
                <a16:creationId xmlns:a16="http://schemas.microsoft.com/office/drawing/2014/main" id="{91469CD9-5EF2-E848-BC13-AC012215B6A1}"/>
              </a:ext>
            </a:extLst>
          </p:cNvPr>
          <p:cNvSpPr txBox="1"/>
          <p:nvPr/>
        </p:nvSpPr>
        <p:spPr>
          <a:xfrm>
            <a:off x="7732327" y="5440695"/>
            <a:ext cx="4305300" cy="938719"/>
          </a:xfrm>
          <a:prstGeom prst="rect">
            <a:avLst/>
          </a:prstGeom>
          <a:noFill/>
        </p:spPr>
        <p:txBody>
          <a:bodyPr wrap="square" rtlCol="0">
            <a:spAutoFit/>
          </a:bodyPr>
          <a:lstStyle/>
          <a:p>
            <a:endParaRPr lang="fr-CA" sz="1200" dirty="0">
              <a:latin typeface="Open Sans Léger" charset="0"/>
            </a:endParaRPr>
          </a:p>
          <a:p>
            <a:endParaRPr lang="fr-CA" sz="1000" dirty="0">
              <a:solidFill>
                <a:schemeClr val="bg1"/>
              </a:solidFill>
              <a:latin typeface="Open Sans Light" charset="0"/>
              <a:ea typeface="Open Sans Light" charset="0"/>
              <a:cs typeface="Open Sans Light" charset="0"/>
            </a:endParaRPr>
          </a:p>
          <a:p>
            <a:r>
              <a:rPr lang="fr-CA" sz="1100" b="1" dirty="0">
                <a:solidFill>
                  <a:schemeClr val="bg1"/>
                </a:solidFill>
                <a:latin typeface="Open Sans Light" charset="0"/>
                <a:ea typeface="Open Sans Light" charset="0"/>
                <a:cs typeface="Open Sans Light" charset="0"/>
              </a:rPr>
              <a:t>Source</a:t>
            </a:r>
            <a:r>
              <a:rPr lang="fr-CA" sz="1100" dirty="0">
                <a:solidFill>
                  <a:schemeClr val="bg1"/>
                </a:solidFill>
                <a:latin typeface="Open Sans Light" charset="0"/>
                <a:ea typeface="Open Sans Light" charset="0"/>
                <a:cs typeface="Open Sans Light" charset="0"/>
              </a:rPr>
              <a:t> : https://</a:t>
            </a:r>
            <a:r>
              <a:rPr lang="fr-CA" sz="1100" dirty="0" err="1">
                <a:solidFill>
                  <a:schemeClr val="bg1"/>
                </a:solidFill>
                <a:latin typeface="Open Sans Light" charset="0"/>
                <a:ea typeface="Open Sans Light" charset="0"/>
                <a:cs typeface="Open Sans Light" charset="0"/>
              </a:rPr>
              <a:t>www.monpharmacien.ca</a:t>
            </a:r>
            <a:r>
              <a:rPr lang="fr-CA" sz="1100" dirty="0">
                <a:solidFill>
                  <a:schemeClr val="bg1"/>
                </a:solidFill>
                <a:latin typeface="Open Sans Light" charset="0"/>
                <a:ea typeface="Open Sans Light" charset="0"/>
                <a:cs typeface="Open Sans Light" charset="0"/>
              </a:rPr>
              <a:t>/comprendre-ma-facture/facture-</a:t>
            </a:r>
            <a:r>
              <a:rPr lang="fr-CA" sz="1100" dirty="0" err="1">
                <a:solidFill>
                  <a:schemeClr val="bg1"/>
                </a:solidFill>
                <a:latin typeface="Open Sans Light" charset="0"/>
                <a:ea typeface="Open Sans Light" charset="0"/>
                <a:cs typeface="Open Sans Light" charset="0"/>
              </a:rPr>
              <a:t>detaillee</a:t>
            </a:r>
            <a:r>
              <a:rPr lang="fr-CA" sz="1100" dirty="0">
                <a:solidFill>
                  <a:schemeClr val="bg1"/>
                </a:solidFill>
                <a:latin typeface="Open Sans Light" charset="0"/>
                <a:ea typeface="Open Sans Light" charset="0"/>
                <a:cs typeface="Open Sans Light" charset="0"/>
              </a:rPr>
              <a:t>/</a:t>
            </a:r>
          </a:p>
          <a:p>
            <a:endParaRPr lang="fr-FR" sz="1100" dirty="0">
              <a:latin typeface="Open Sans Léger" charset="0"/>
            </a:endParaRPr>
          </a:p>
        </p:txBody>
      </p:sp>
      <p:sp>
        <p:nvSpPr>
          <p:cNvPr id="11" name="Text Box 2">
            <a:extLst>
              <a:ext uri="{FF2B5EF4-FFF2-40B4-BE49-F238E27FC236}">
                <a16:creationId xmlns:a16="http://schemas.microsoft.com/office/drawing/2014/main" id="{9DF46F6A-FC1D-7F33-A40D-228B501E74AF}"/>
              </a:ext>
            </a:extLst>
          </p:cNvPr>
          <p:cNvSpPr txBox="1">
            <a:spLocks noChangeArrowheads="1"/>
          </p:cNvSpPr>
          <p:nvPr/>
        </p:nvSpPr>
        <p:spPr bwMode="auto">
          <a:xfrm>
            <a:off x="7534986" y="1446634"/>
            <a:ext cx="4502641" cy="3112070"/>
          </a:xfrm>
          <a:prstGeom prst="rect">
            <a:avLst/>
          </a:prstGeom>
          <a:noFill/>
          <a:ln w="9525">
            <a:noFill/>
            <a:miter lim="800000"/>
            <a:headEnd/>
            <a:tailEnd/>
          </a:ln>
        </p:spPr>
        <p:txBody>
          <a:bodyPr rot="0" vert="horz" wrap="square" lIns="91440" tIns="45720" rIns="91440" bIns="45720" anchor="t" anchorCtr="0">
            <a:spAutoFit/>
          </a:bodyPr>
          <a:lstStyle/>
          <a:p>
            <a:pPr>
              <a:lnSpc>
                <a:spcPct val="120000"/>
              </a:lnSpc>
            </a:pPr>
            <a:r>
              <a:rPr lang="fr-FR" sz="2500" dirty="0">
                <a:latin typeface="Open Sans Light" panose="020B0306030504020204" pitchFamily="34" charset="0"/>
                <a:ea typeface="Open Sans Light" panose="020B0306030504020204" pitchFamily="34" charset="0"/>
                <a:cs typeface="Open Sans Light" panose="020B0306030504020204" pitchFamily="34" charset="0"/>
              </a:rPr>
              <a:t>Coûtant du médicament</a:t>
            </a:r>
          </a:p>
          <a:p>
            <a:pPr>
              <a:lnSpc>
                <a:spcPct val="120000"/>
              </a:lnSpc>
            </a:pPr>
            <a:r>
              <a:rPr lang="fr-FR" sz="2800" b="1" kern="1600" cap="all" dirty="0">
                <a:solidFill>
                  <a:srgbClr val="00B0F0"/>
                </a:solidFill>
                <a:latin typeface="Open Sans Extrabold" panose="020B0606030504020204" pitchFamily="34" charset="0"/>
                <a:ea typeface="Open Sans Extrabold" panose="020B0606030504020204" pitchFamily="34" charset="0"/>
                <a:cs typeface="Open Sans Extrabold" panose="020B0606030504020204" pitchFamily="34" charset="0"/>
              </a:rPr>
              <a:t>+</a:t>
            </a:r>
            <a:endParaRPr lang="fr-FR" sz="2500"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r>
              <a:rPr lang="fr-FR" sz="2500" dirty="0">
                <a:latin typeface="Open Sans Light" panose="020B0306030504020204" pitchFamily="34" charset="0"/>
                <a:ea typeface="Open Sans Light" panose="020B0306030504020204" pitchFamily="34" charset="0"/>
                <a:cs typeface="Open Sans Light" panose="020B0306030504020204" pitchFamily="34" charset="0"/>
              </a:rPr>
              <a:t>Frais de grossiste</a:t>
            </a:r>
            <a:r>
              <a:rPr lang="fr-FR" sz="2500" b="1" kern="1600" cap="all" dirty="0">
                <a:solidFill>
                  <a:srgbClr val="00B0F0"/>
                </a:solidFill>
                <a:latin typeface="Open Sans Light" charset="0"/>
                <a:ea typeface="Open Sans Light" charset="0"/>
                <a:cs typeface="Open Sans Light" charset="0"/>
              </a:rPr>
              <a:t>             </a:t>
            </a:r>
          </a:p>
          <a:p>
            <a:pPr>
              <a:lnSpc>
                <a:spcPct val="120000"/>
              </a:lnSpc>
            </a:pPr>
            <a:r>
              <a:rPr lang="fr-FR" sz="2800" b="1" kern="1600" cap="all" dirty="0">
                <a:solidFill>
                  <a:srgbClr val="00B0F0"/>
                </a:solidFill>
                <a:latin typeface="Open Sans Extrabold" panose="020B0606030504020204" pitchFamily="34" charset="0"/>
                <a:ea typeface="Open Sans Extrabold" panose="020B0606030504020204" pitchFamily="34" charset="0"/>
                <a:cs typeface="Open Sans Extrabold" panose="020B0606030504020204" pitchFamily="34" charset="0"/>
              </a:rPr>
              <a:t>+</a:t>
            </a:r>
          </a:p>
          <a:p>
            <a:pPr>
              <a:lnSpc>
                <a:spcPct val="120000"/>
              </a:lnSpc>
            </a:pPr>
            <a:r>
              <a:rPr lang="fr-FR" sz="2500" dirty="0">
                <a:latin typeface="Open Sans Light" panose="020B0306030504020204" pitchFamily="34" charset="0"/>
                <a:ea typeface="Open Sans Light" panose="020B0306030504020204" pitchFamily="34" charset="0"/>
                <a:cs typeface="Open Sans Light" panose="020B0306030504020204" pitchFamily="34" charset="0"/>
              </a:rPr>
              <a:t>Honoraires du pharmacien</a:t>
            </a:r>
          </a:p>
          <a:p>
            <a:pPr>
              <a:lnSpc>
                <a:spcPct val="120000"/>
              </a:lnSpc>
            </a:pPr>
            <a:r>
              <a:rPr lang="fr-FR" sz="2800" b="1" kern="1600" cap="all" dirty="0">
                <a:solidFill>
                  <a:srgbClr val="00B0F0"/>
                </a:solidFill>
                <a:latin typeface="Open Sans" panose="020B0606030504020204" pitchFamily="34" charset="0"/>
                <a:ea typeface="Open Sans" panose="020B0606030504020204" pitchFamily="34" charset="0"/>
                <a:cs typeface="Open Sans" panose="020B0606030504020204" pitchFamily="34" charset="0"/>
              </a:rPr>
              <a:t>=</a:t>
            </a:r>
            <a:r>
              <a:rPr lang="fr-FR" sz="3500" b="1" kern="1600" cap="all"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fr-FR" sz="2500" b="1" kern="1600" dirty="0">
                <a:solidFill>
                  <a:srgbClr val="00B0F0"/>
                </a:solidFill>
                <a:effectLst/>
                <a:latin typeface="Open Sans" panose="020B0606030504020204" pitchFamily="34" charset="0"/>
                <a:ea typeface="Open Sans" panose="020B0606030504020204" pitchFamily="34" charset="0"/>
                <a:cs typeface="Open Sans" panose="020B0606030504020204" pitchFamily="34" charset="0"/>
              </a:rPr>
              <a:t>Prix total</a:t>
            </a:r>
          </a:p>
        </p:txBody>
      </p:sp>
      <p:sp>
        <p:nvSpPr>
          <p:cNvPr id="6" name="Rectangle 5">
            <a:extLst>
              <a:ext uri="{FF2B5EF4-FFF2-40B4-BE49-F238E27FC236}">
                <a16:creationId xmlns:a16="http://schemas.microsoft.com/office/drawing/2014/main" id="{E6029C3B-DFF4-3A96-090B-BF0AE3B7897C}"/>
              </a:ext>
            </a:extLst>
          </p:cNvPr>
          <p:cNvSpPr/>
          <p:nvPr/>
        </p:nvSpPr>
        <p:spPr>
          <a:xfrm>
            <a:off x="772297" y="4907813"/>
            <a:ext cx="4379252" cy="1432602"/>
          </a:xfrm>
          <a:prstGeom prst="rect">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73398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cs typeface="Times New Roman" charset="0"/>
              </a:rPr>
              <a:t>Du projet à la réalité</a:t>
            </a:r>
            <a:endParaRPr lang="fr-FR" dirty="0"/>
          </a:p>
        </p:txBody>
      </p:sp>
      <p:sp>
        <p:nvSpPr>
          <p:cNvPr id="3" name="Espace réservé du contenu 2"/>
          <p:cNvSpPr>
            <a:spLocks noGrp="1"/>
          </p:cNvSpPr>
          <p:nvPr>
            <p:ph idx="1"/>
          </p:nvPr>
        </p:nvSpPr>
        <p:spPr>
          <a:xfrm>
            <a:off x="838200" y="1825625"/>
            <a:ext cx="10515600" cy="3871790"/>
          </a:xfrm>
        </p:spPr>
        <p:txBody>
          <a:bodyPr>
            <a:normAutofit/>
          </a:bodyPr>
          <a:lstStyle/>
          <a:p>
            <a:pPr marL="0" indent="0" algn="ctr">
              <a:buNone/>
            </a:pPr>
            <a:endParaRPr lang="fr-CA" sz="23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gn="ctr">
              <a:buNone/>
            </a:pPr>
            <a:r>
              <a:rPr lang="fr-CA" sz="2900" dirty="0">
                <a:latin typeface="Open Sans Light" panose="020B0306030504020204" pitchFamily="34" charset="0"/>
                <a:ea typeface="Open Sans Light" panose="020B0306030504020204" pitchFamily="34" charset="0"/>
                <a:cs typeface="Open Sans Light" panose="020B0306030504020204" pitchFamily="34" charset="0"/>
              </a:rPr>
              <a:t>Les </a:t>
            </a:r>
            <a:r>
              <a:rPr lang="fr-CA" sz="2900" b="1" dirty="0">
                <a:latin typeface="Open Sans" panose="020B0606030504020204" pitchFamily="34" charset="0"/>
                <a:ea typeface="Open Sans" panose="020B0606030504020204" pitchFamily="34" charset="0"/>
                <a:cs typeface="Open Sans" panose="020B0606030504020204" pitchFamily="34" charset="0"/>
              </a:rPr>
              <a:t>syndicats veulent </a:t>
            </a:r>
            <a:r>
              <a:rPr lang="fr-CA" sz="2900" dirty="0">
                <a:latin typeface="Open Sans Light" panose="020B0306030504020204" pitchFamily="34" charset="0"/>
                <a:ea typeface="Open Sans Light" panose="020B0306030504020204" pitchFamily="34" charset="0"/>
                <a:cs typeface="Open Sans Light" panose="020B0306030504020204" pitchFamily="34" charset="0"/>
              </a:rPr>
              <a:t>depuis longtemps </a:t>
            </a:r>
          </a:p>
          <a:p>
            <a:pPr marL="0" indent="0" algn="ctr">
              <a:buNone/>
            </a:pPr>
            <a:r>
              <a:rPr lang="fr-CA" sz="29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un régime d’assurance médicaments </a:t>
            </a:r>
          </a:p>
          <a:p>
            <a:pPr marL="0" indent="0" algn="ctr">
              <a:buNone/>
            </a:pPr>
            <a:r>
              <a:rPr lang="fr-CA" sz="29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similaire à la RAMQ.</a:t>
            </a:r>
            <a:endParaRPr lang="fr-CA" sz="2900" b="1"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gn="ctr">
              <a:buNone/>
            </a:pPr>
            <a:endParaRPr lang="fr-CA" sz="2900" b="1"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gn="ctr">
              <a:buNone/>
            </a:pPr>
            <a:r>
              <a:rPr lang="fr-CA" sz="2900" dirty="0">
                <a:latin typeface="Open Sans Light" panose="020B0306030504020204" pitchFamily="34" charset="0"/>
                <a:ea typeface="Open Sans Light" panose="020B0306030504020204" pitchFamily="34" charset="0"/>
                <a:cs typeface="Open Sans Light" panose="020B0306030504020204" pitchFamily="34" charset="0"/>
              </a:rPr>
              <a:t>Ensemble, mettons en place ce régime.</a:t>
            </a:r>
            <a:endParaRPr lang="fr-CA" sz="23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buNone/>
            </a:pPr>
            <a:endParaRPr lang="fr-CA" sz="18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Image 4" descr="../Google%20Drive/Projet/Ressources%20graphiques/Logo/Logo%20-%20Regulier.png"/>
          <p:cNvPicPr/>
          <p:nvPr/>
        </p:nvPicPr>
        <p:blipFill>
          <a:blip r:embed="rId3">
            <a:extLst>
              <a:ext uri="{28A0092B-C50C-407E-A947-70E740481C1C}">
                <a14:useLocalDpi xmlns:a14="http://schemas.microsoft.com/office/drawing/2010/main"/>
              </a:ext>
            </a:extLst>
          </a:blip>
          <a:srcRect/>
          <a:stretch>
            <a:fillRect/>
          </a:stretch>
        </p:blipFill>
        <p:spPr bwMode="auto">
          <a:xfrm>
            <a:off x="8535521" y="778668"/>
            <a:ext cx="3032125" cy="498475"/>
          </a:xfrm>
          <a:prstGeom prst="rect">
            <a:avLst/>
          </a:prstGeom>
          <a:noFill/>
          <a:ln>
            <a:noFill/>
          </a:ln>
        </p:spPr>
      </p:pic>
      <p:sp>
        <p:nvSpPr>
          <p:cNvPr id="10" name="Triangle rectangle 9"/>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9" name="ZoneTexte 8">
            <a:extLst>
              <a:ext uri="{FF2B5EF4-FFF2-40B4-BE49-F238E27FC236}">
                <a16:creationId xmlns:a16="http://schemas.microsoft.com/office/drawing/2014/main" id="{AD9493FF-32E3-EE4F-8E56-02CBA2B9A5E1}"/>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Tree>
    <p:extLst>
      <p:ext uri="{BB962C8B-B14F-4D97-AF65-F5344CB8AC3E}">
        <p14:creationId xmlns:p14="http://schemas.microsoft.com/office/powerpoint/2010/main" val="1355531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uFillTx/>
            </a:endParaRPr>
          </a:p>
        </p:txBody>
      </p:sp>
      <p:sp>
        <p:nvSpPr>
          <p:cNvPr id="3" name="Sous-titre 2"/>
          <p:cNvSpPr>
            <a:spLocks noGrp="1"/>
          </p:cNvSpPr>
          <p:nvPr>
            <p:ph type="subTitle" idx="1"/>
          </p:nvPr>
        </p:nvSpPr>
        <p:spPr/>
        <p:txBody>
          <a:bodyPr/>
          <a:lstStyle/>
          <a:p>
            <a:endParaRPr lang="fr-FR">
              <a:uFillTx/>
            </a:endParaRPr>
          </a:p>
        </p:txBody>
      </p:sp>
      <p:sp>
        <p:nvSpPr>
          <p:cNvPr id="4" name="Rectangle 3"/>
          <p:cNvSpPr>
            <a:spLocks noChangeArrowheads="1"/>
          </p:cNvSpPr>
          <p:nvPr/>
        </p:nvSpPr>
        <p:spPr bwMode="auto">
          <a:xfrm>
            <a:off x="0" y="-9524"/>
            <a:ext cx="12192000" cy="6867524"/>
          </a:xfrm>
          <a:prstGeom prst="rect">
            <a:avLst/>
          </a:prstGeom>
          <a:solidFill>
            <a:srgbClr val="4290CD"/>
          </a:solidFill>
          <a:ln>
            <a:noFill/>
          </a:ln>
        </p:spPr>
        <p:txBody>
          <a:bodyPr rot="0" vert="horz" wrap="square" lIns="91440" tIns="45720" rIns="91440" bIns="45720" anchor="ctr" anchorCtr="0" upright="1">
            <a:noAutofit/>
          </a:bodyPr>
          <a:lstStyle/>
          <a:p>
            <a:endParaRPr lang="fr-FR" dirty="0">
              <a:uFillTx/>
              <a:latin typeface="Open Sans Léger" charset="0"/>
            </a:endParaRPr>
          </a:p>
        </p:txBody>
      </p:sp>
      <p:grpSp>
        <p:nvGrpSpPr>
          <p:cNvPr id="9" name="Group 351"/>
          <p:cNvGrpSpPr/>
          <p:nvPr/>
        </p:nvGrpSpPr>
        <p:grpSpPr>
          <a:xfrm>
            <a:off x="7828769" y="5594714"/>
            <a:ext cx="3707703" cy="1142366"/>
            <a:chOff x="0" y="10633"/>
            <a:chExt cx="2658139" cy="1143631"/>
          </a:xfrm>
        </p:grpSpPr>
        <p:cxnSp>
          <p:nvCxnSpPr>
            <p:cNvPr id="10" name="Straight Arrow Connector 448"/>
            <p:cNvCxnSpPr/>
            <p:nvPr/>
          </p:nvCxnSpPr>
          <p:spPr bwMode="auto">
            <a:xfrm>
              <a:off x="2658139" y="10633"/>
              <a:ext cx="0" cy="736600"/>
            </a:xfrm>
            <a:prstGeom prst="straightConnector1">
              <a:avLst/>
            </a:prstGeom>
            <a:noFill/>
            <a:ln w="9525">
              <a:solidFill>
                <a:schemeClr val="accent3">
                  <a:lumMod val="60000"/>
                  <a:lumOff val="40000"/>
                </a:schemeClr>
              </a:solidFill>
              <a:round/>
            </a:ln>
          </p:spPr>
        </p:cxnSp>
        <p:cxnSp>
          <p:nvCxnSpPr>
            <p:cNvPr id="11" name="Straight Arrow Connector 449"/>
            <p:cNvCxnSpPr/>
            <p:nvPr/>
          </p:nvCxnSpPr>
          <p:spPr bwMode="auto">
            <a:xfrm>
              <a:off x="1350335" y="42531"/>
              <a:ext cx="0" cy="736600"/>
            </a:xfrm>
            <a:prstGeom prst="straightConnector1">
              <a:avLst/>
            </a:prstGeom>
            <a:noFill/>
            <a:ln w="9525">
              <a:solidFill>
                <a:schemeClr val="accent3">
                  <a:lumMod val="60000"/>
                  <a:lumOff val="40000"/>
                </a:schemeClr>
              </a:solidFill>
              <a:round/>
            </a:ln>
          </p:spPr>
        </p:cxnSp>
        <p:cxnSp>
          <p:nvCxnSpPr>
            <p:cNvPr id="12" name="Straight Arrow Connector 450"/>
            <p:cNvCxnSpPr/>
            <p:nvPr/>
          </p:nvCxnSpPr>
          <p:spPr bwMode="auto">
            <a:xfrm>
              <a:off x="0" y="42531"/>
              <a:ext cx="0" cy="736600"/>
            </a:xfrm>
            <a:prstGeom prst="straightConnector1">
              <a:avLst/>
            </a:prstGeom>
            <a:noFill/>
            <a:ln w="9525">
              <a:solidFill>
                <a:schemeClr val="accent3">
                  <a:lumMod val="60000"/>
                  <a:lumOff val="40000"/>
                </a:schemeClr>
              </a:solidFill>
              <a:round/>
            </a:ln>
          </p:spPr>
        </p:cxnSp>
        <p:sp>
          <p:nvSpPr>
            <p:cNvPr id="13" name="Text Box 451"/>
            <p:cNvSpPr txBox="1">
              <a:spLocks noChangeArrowheads="1"/>
            </p:cNvSpPr>
            <p:nvPr/>
          </p:nvSpPr>
          <p:spPr bwMode="auto">
            <a:xfrm>
              <a:off x="148856" y="96548"/>
              <a:ext cx="1074432" cy="1057716"/>
            </a:xfrm>
            <a:prstGeom prst="rect">
              <a:avLst/>
            </a:prstGeom>
            <a:noFill/>
            <a:ln>
              <a:noFill/>
            </a:ln>
          </p:spPr>
          <p:txBody>
            <a:bodyPr rot="0" vert="horz" wrap="square" lIns="91440" tIns="45720" rIns="91440" bIns="45720" anchor="t" anchorCtr="0" upright="1">
              <a:noAutofit/>
            </a:bodyPr>
            <a:lstStyle/>
            <a:p>
              <a:pPr>
                <a:lnSpc>
                  <a:spcPts val="1400"/>
                </a:lnSpc>
                <a:spcAft>
                  <a:spcPts val="600"/>
                </a:spcAft>
              </a:pPr>
              <a:r>
                <a:rPr lang="en-US" sz="900" dirty="0">
                  <a:solidFill>
                    <a:srgbClr val="FFFFFF"/>
                  </a:solidFill>
                  <a:effectLst/>
                  <a:uFillTx/>
                  <a:latin typeface="Open Sans" charset="0"/>
                  <a:ea typeface="Open Sans Léger" charset="0"/>
                  <a:cs typeface="Open Sans" charset="0"/>
                </a:rPr>
                <a:t>Pharmacie Benoît Picard &amp; Karl Desjardins Inc. </a:t>
              </a:r>
              <a:br>
                <a:rPr lang="en-US" sz="900" dirty="0">
                  <a:solidFill>
                    <a:srgbClr val="FFFFFF"/>
                  </a:solidFill>
                  <a:effectLst/>
                  <a:uFillTx/>
                  <a:latin typeface="Open Sans" charset="0"/>
                  <a:ea typeface="Open Sans Léger" charset="0"/>
                  <a:cs typeface="Open Sans" charset="0"/>
                </a:rPr>
              </a:br>
              <a:endParaRPr lang="fr-FR" sz="900" dirty="0">
                <a:solidFill>
                  <a:srgbClr val="000000"/>
                </a:solidFill>
                <a:effectLst/>
                <a:uFillTx/>
                <a:latin typeface="Open Sans" charset="0"/>
                <a:ea typeface="Open Sans Léger" charset="0"/>
                <a:cs typeface="Open Sans" charset="0"/>
              </a:endParaRPr>
            </a:p>
          </p:txBody>
        </p:sp>
        <p:sp>
          <p:nvSpPr>
            <p:cNvPr id="14" name="Text Box 452"/>
            <p:cNvSpPr txBox="1">
              <a:spLocks noChangeArrowheads="1"/>
            </p:cNvSpPr>
            <p:nvPr/>
          </p:nvSpPr>
          <p:spPr bwMode="auto">
            <a:xfrm>
              <a:off x="1509823" y="85965"/>
              <a:ext cx="1020456" cy="701754"/>
            </a:xfrm>
            <a:prstGeom prst="rect">
              <a:avLst/>
            </a:prstGeom>
            <a:noFill/>
            <a:ln>
              <a:noFill/>
            </a:ln>
          </p:spPr>
          <p:txBody>
            <a:bodyPr rot="0" vert="horz" wrap="square" lIns="91440" tIns="45720" rIns="91440" bIns="45720" anchor="t" anchorCtr="0" upright="1">
              <a:noAutofit/>
            </a:bodyPr>
            <a:lstStyle/>
            <a:p>
              <a:pPr>
                <a:lnSpc>
                  <a:spcPts val="1400"/>
                </a:lnSpc>
                <a:spcAft>
                  <a:spcPts val="600"/>
                </a:spcAft>
              </a:pPr>
              <a:r>
                <a:rPr lang="en-US" sz="900" dirty="0" err="1">
                  <a:solidFill>
                    <a:srgbClr val="FFFFFF"/>
                  </a:solidFill>
                  <a:effectLst/>
                  <a:uFillTx/>
                  <a:latin typeface="Open Sans" charset="0"/>
                  <a:ea typeface="Open Sans Léger" charset="0"/>
                  <a:cs typeface="Open Sans" charset="0"/>
                </a:rPr>
                <a:t>picarddesjardins.com</a:t>
              </a:r>
              <a:br>
                <a:rPr lang="en-US" sz="900" dirty="0">
                  <a:solidFill>
                    <a:srgbClr val="FFFFFF"/>
                  </a:solidFill>
                  <a:effectLst/>
                  <a:uFillTx/>
                  <a:latin typeface="Open Sans" charset="0"/>
                  <a:ea typeface="Open Sans Léger" charset="0"/>
                  <a:cs typeface="Open Sans" charset="0"/>
                </a:rPr>
              </a:br>
              <a:r>
                <a:rPr lang="en-US" sz="900" dirty="0">
                  <a:solidFill>
                    <a:srgbClr val="FFFFFF"/>
                  </a:solidFill>
                  <a:effectLst/>
                  <a:uFillTx/>
                  <a:latin typeface="Open Sans" charset="0"/>
                  <a:ea typeface="Open Sans Léger" charset="0"/>
                  <a:cs typeface="Open Sans" charset="0"/>
                </a:rPr>
                <a:t>T. 1.888.903.7061          F. 514.903.7059 </a:t>
              </a:r>
              <a:endParaRPr lang="fr-FR" sz="900" dirty="0">
                <a:solidFill>
                  <a:srgbClr val="000000"/>
                </a:solidFill>
                <a:effectLst/>
                <a:uFillTx/>
                <a:latin typeface="Open Sans" charset="0"/>
                <a:ea typeface="Open Sans Léger" charset="0"/>
                <a:cs typeface="Open Sans" charset="0"/>
              </a:endParaRPr>
            </a:p>
          </p:txBody>
        </p:sp>
      </p:grpSp>
      <p:sp>
        <p:nvSpPr>
          <p:cNvPr id="15" name="Espace réservé du contenu 2"/>
          <p:cNvSpPr txBox="1">
            <a:spLocks/>
          </p:cNvSpPr>
          <p:nvPr/>
        </p:nvSpPr>
        <p:spPr>
          <a:xfrm>
            <a:off x="838200" y="1825625"/>
            <a:ext cx="10515600" cy="435133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b="0" i="0" kern="1200">
                <a:solidFill>
                  <a:schemeClr val="tx1"/>
                </a:solidFill>
                <a:uFillTx/>
                <a:latin typeface="Open Sans Léger" charset="0"/>
                <a:ea typeface="+mn-ea"/>
                <a:cs typeface="+mn-cs"/>
              </a:defRPr>
            </a:lvl1pPr>
            <a:lvl2pPr marL="457200" indent="0" algn="ctr" defTabSz="914400" rtl="0" eaLnBrk="1" latinLnBrk="0" hangingPunct="1">
              <a:lnSpc>
                <a:spcPct val="90000"/>
              </a:lnSpc>
              <a:spcBef>
                <a:spcPts val="500"/>
              </a:spcBef>
              <a:buFont typeface="Arial"/>
              <a:buNone/>
              <a:defRPr sz="2000" b="0" i="0" kern="1200">
                <a:solidFill>
                  <a:schemeClr val="tx1"/>
                </a:solidFill>
                <a:uFillTx/>
                <a:latin typeface="Open Sans Léger" charset="0"/>
                <a:ea typeface="+mn-ea"/>
                <a:cs typeface="+mn-cs"/>
              </a:defRPr>
            </a:lvl2pPr>
            <a:lvl3pPr marL="914400" indent="0" algn="ctr" defTabSz="914400" rtl="0" eaLnBrk="1" latinLnBrk="0" hangingPunct="1">
              <a:lnSpc>
                <a:spcPct val="90000"/>
              </a:lnSpc>
              <a:spcBef>
                <a:spcPts val="500"/>
              </a:spcBef>
              <a:buFont typeface="Arial"/>
              <a:buNone/>
              <a:defRPr sz="1800" b="0" i="0" kern="1200">
                <a:solidFill>
                  <a:schemeClr val="tx1"/>
                </a:solidFill>
                <a:uFillTx/>
                <a:latin typeface="Open Sans Léger" charset="0"/>
                <a:ea typeface="+mn-ea"/>
                <a:cs typeface="+mn-cs"/>
              </a:defRPr>
            </a:lvl3pPr>
            <a:lvl4pPr marL="1371600" indent="0" algn="ctr" defTabSz="914400" rtl="0" eaLnBrk="1" latinLnBrk="0" hangingPunct="1">
              <a:lnSpc>
                <a:spcPct val="90000"/>
              </a:lnSpc>
              <a:spcBef>
                <a:spcPts val="500"/>
              </a:spcBef>
              <a:buFont typeface="Arial"/>
              <a:buNone/>
              <a:defRPr sz="1600" b="0" i="0" kern="1200">
                <a:solidFill>
                  <a:schemeClr val="tx1"/>
                </a:solidFill>
                <a:uFillTx/>
                <a:latin typeface="Open Sans Léger" charset="0"/>
                <a:ea typeface="+mn-ea"/>
                <a:cs typeface="+mn-cs"/>
              </a:defRPr>
            </a:lvl4pPr>
            <a:lvl5pPr marL="1828800" indent="0" algn="ctr" defTabSz="914400" rtl="0" eaLnBrk="1" latinLnBrk="0" hangingPunct="1">
              <a:lnSpc>
                <a:spcPct val="90000"/>
              </a:lnSpc>
              <a:spcBef>
                <a:spcPts val="500"/>
              </a:spcBef>
              <a:buFont typeface="Arial"/>
              <a:buNone/>
              <a:defRPr sz="1600" b="0" i="0" kern="1200">
                <a:solidFill>
                  <a:schemeClr val="tx1"/>
                </a:solidFill>
                <a:uFillTx/>
                <a:latin typeface="Open Sans Lége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uFillTx/>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uFillTx/>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uFillTx/>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uFillTx/>
                <a:latin typeface="+mn-lt"/>
                <a:ea typeface="+mn-ea"/>
                <a:cs typeface="+mn-cs"/>
              </a:defRPr>
            </a:lvl9pPr>
          </a:lstStyle>
          <a:p>
            <a:endParaRPr lang="fr-FR" sz="3500" b="1" dirty="0">
              <a:solidFill>
                <a:srgbClr val="4290CD"/>
              </a:solidFill>
              <a:uFillTx/>
              <a:latin typeface="Open Sans Condensed" panose="020B0606030504020204" pitchFamily="34" charset="0"/>
              <a:ea typeface="Open Sans Condensed" panose="020B0606030504020204" pitchFamily="34" charset="0"/>
              <a:cs typeface="Open Sans Condensed" panose="020B0606030504020204" pitchFamily="34" charset="0"/>
            </a:endParaRPr>
          </a:p>
          <a:p>
            <a:r>
              <a:rPr lang="fr-FR" b="1" dirty="0">
                <a:solidFill>
                  <a:schemeClr val="bg1"/>
                </a:solidFill>
                <a:uFillTx/>
                <a:latin typeface="Open Sans" panose="020B0606030504020204" pitchFamily="34" charset="0"/>
                <a:ea typeface="Open Sans" panose="020B0606030504020204" pitchFamily="34" charset="0"/>
                <a:cs typeface="Open Sans" panose="020B0606030504020204" pitchFamily="34" charset="0"/>
              </a:rPr>
              <a:t>Seuls les pharmaciens de la Pharmacie Benoît Picard &amp; </a:t>
            </a:r>
          </a:p>
          <a:p>
            <a:r>
              <a:rPr lang="fr-FR" b="1" dirty="0">
                <a:solidFill>
                  <a:schemeClr val="bg1"/>
                </a:solidFill>
                <a:uFillTx/>
                <a:latin typeface="Open Sans" panose="020B0606030504020204" pitchFamily="34" charset="0"/>
                <a:ea typeface="Open Sans" panose="020B0606030504020204" pitchFamily="34" charset="0"/>
                <a:cs typeface="Open Sans" panose="020B0606030504020204" pitchFamily="34" charset="0"/>
              </a:rPr>
              <a:t>Karl Desjardins Inc. sont responsables </a:t>
            </a:r>
          </a:p>
          <a:p>
            <a:r>
              <a:rPr lang="fr-FR" b="1" dirty="0">
                <a:solidFill>
                  <a:schemeClr val="bg1"/>
                </a:solidFill>
                <a:uFillTx/>
                <a:latin typeface="Open Sans" panose="020B0606030504020204" pitchFamily="34" charset="0"/>
                <a:ea typeface="Open Sans" panose="020B0606030504020204" pitchFamily="34" charset="0"/>
                <a:cs typeface="Open Sans" panose="020B0606030504020204" pitchFamily="34" charset="0"/>
              </a:rPr>
              <a:t>des activités pharmaceutiques. </a:t>
            </a:r>
          </a:p>
          <a:p>
            <a:endParaRPr lang="fr-FR" b="1" dirty="0">
              <a:solidFill>
                <a:schemeClr val="bg1"/>
              </a:solidFill>
              <a:uFillTx/>
              <a:latin typeface="Open Sans" panose="020B0606030504020204" pitchFamily="34" charset="0"/>
              <a:ea typeface="Open Sans" panose="020B0606030504020204" pitchFamily="34" charset="0"/>
              <a:cs typeface="Open Sans" panose="020B0606030504020204" pitchFamily="34" charset="0"/>
            </a:endParaRPr>
          </a:p>
          <a:p>
            <a:r>
              <a:rPr lang="fr-CA" b="1" dirty="0">
                <a:solidFill>
                  <a:schemeClr val="bg1"/>
                </a:solidFill>
                <a:uFillTx/>
                <a:latin typeface="Open Sans" panose="020B0606030504020204" pitchFamily="34" charset="0"/>
                <a:ea typeface="Open Sans" panose="020B0606030504020204" pitchFamily="34" charset="0"/>
                <a:cs typeface="Open Sans" panose="020B0606030504020204" pitchFamily="34" charset="0"/>
              </a:rPr>
              <a:t>Tout patient doit conserver la liberté́ de choisir sa pharmacie</a:t>
            </a:r>
          </a:p>
          <a:p>
            <a:r>
              <a:rPr lang="fr-CA" b="1" dirty="0">
                <a:solidFill>
                  <a:schemeClr val="bg1"/>
                </a:solidFill>
                <a:uFillTx/>
                <a:latin typeface="Open Sans" panose="020B0606030504020204" pitchFamily="34" charset="0"/>
                <a:ea typeface="Open Sans" panose="020B0606030504020204" pitchFamily="34" charset="0"/>
                <a:cs typeface="Open Sans" panose="020B0606030504020204" pitchFamily="34" charset="0"/>
              </a:rPr>
              <a:t> et son pharmacien en toute circonstance. </a:t>
            </a:r>
          </a:p>
          <a:p>
            <a:endParaRPr lang="fr-FR" b="1" dirty="0">
              <a:solidFill>
                <a:schemeClr val="bg1"/>
              </a:solidFill>
              <a:uFillTx/>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fr-FR" sz="1600" dirty="0">
              <a:uFillTx/>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00000"/>
              </a:lnSpc>
            </a:pPr>
            <a:r>
              <a:rPr lang="fr-FR" sz="1600" dirty="0">
                <a:uFillTx/>
                <a:latin typeface="Open Sans Light" charset="0"/>
                <a:ea typeface="Open Sans Light" charset="0"/>
                <a:cs typeface="Open Sans Light" charset="0"/>
              </a:rPr>
              <a:t>.</a:t>
            </a:r>
            <a:br>
              <a:rPr lang="fr-FR" dirty="0">
                <a:uFillTx/>
              </a:rPr>
            </a:br>
            <a:endParaRPr lang="fr-FR" dirty="0">
              <a:uFillTx/>
            </a:endParaRPr>
          </a:p>
        </p:txBody>
      </p:sp>
    </p:spTree>
    <p:extLst>
      <p:ext uri="{BB962C8B-B14F-4D97-AF65-F5344CB8AC3E}">
        <p14:creationId xmlns:p14="http://schemas.microsoft.com/office/powerpoint/2010/main" val="2154099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ea typeface="Times New Roman" charset="0"/>
                <a:cs typeface="Times New Roman" charset="0"/>
              </a:rPr>
              <a:t>Les honoraires</a:t>
            </a:r>
            <a:endParaRPr lang="fr-FR" dirty="0"/>
          </a:p>
        </p:txBody>
      </p:sp>
      <p:pic>
        <p:nvPicPr>
          <p:cNvPr id="5" name="Image 4" descr="../Google%20Drive/Projet/Ressources%20graphiques/Logo/Logo%20-%20Regulier.png"/>
          <p:cNvPicPr/>
          <p:nvPr/>
        </p:nvPicPr>
        <p:blipFill>
          <a:blip r:embed="rId3">
            <a:extLst>
              <a:ext uri="{28A0092B-C50C-407E-A947-70E740481C1C}">
                <a14:useLocalDpi xmlns:a14="http://schemas.microsoft.com/office/drawing/2010/main"/>
              </a:ext>
            </a:extLst>
          </a:blip>
          <a:srcRect/>
          <a:stretch>
            <a:fillRect/>
          </a:stretch>
        </p:blipFill>
        <p:spPr bwMode="auto">
          <a:xfrm>
            <a:off x="8450975" y="778668"/>
            <a:ext cx="3032125" cy="498475"/>
          </a:xfrm>
          <a:prstGeom prst="rect">
            <a:avLst/>
          </a:prstGeom>
          <a:noFill/>
          <a:ln>
            <a:noFill/>
          </a:ln>
        </p:spPr>
      </p:pic>
      <p:pic>
        <p:nvPicPr>
          <p:cNvPr id="4" name="Image 3">
            <a:extLst>
              <a:ext uri="{FF2B5EF4-FFF2-40B4-BE49-F238E27FC236}">
                <a16:creationId xmlns:a16="http://schemas.microsoft.com/office/drawing/2014/main" id="{A2EB747E-6C21-768A-5115-32517C08565C}"/>
              </a:ext>
            </a:extLst>
          </p:cNvPr>
          <p:cNvPicPr>
            <a:picLocks noChangeAspect="1"/>
          </p:cNvPicPr>
          <p:nvPr/>
        </p:nvPicPr>
        <p:blipFill>
          <a:blip r:embed="rId4"/>
          <a:stretch>
            <a:fillRect/>
          </a:stretch>
        </p:blipFill>
        <p:spPr>
          <a:xfrm>
            <a:off x="708900" y="1625372"/>
            <a:ext cx="9764486" cy="3191087"/>
          </a:xfrm>
          <a:prstGeom prst="rect">
            <a:avLst/>
          </a:prstGeom>
        </p:spPr>
      </p:pic>
      <p:sp>
        <p:nvSpPr>
          <p:cNvPr id="8" name="Triangle rectangle 7"/>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12" name="ZoneTexte 11">
            <a:extLst>
              <a:ext uri="{FF2B5EF4-FFF2-40B4-BE49-F238E27FC236}">
                <a16:creationId xmlns:a16="http://schemas.microsoft.com/office/drawing/2014/main" id="{8E67BF4D-3F12-211F-E4D4-3CD01F1D8F37}"/>
              </a:ext>
            </a:extLst>
          </p:cNvPr>
          <p:cNvSpPr txBox="1"/>
          <p:nvPr/>
        </p:nvSpPr>
        <p:spPr>
          <a:xfrm>
            <a:off x="7732327" y="5440695"/>
            <a:ext cx="4305300" cy="938719"/>
          </a:xfrm>
          <a:prstGeom prst="rect">
            <a:avLst/>
          </a:prstGeom>
          <a:noFill/>
        </p:spPr>
        <p:txBody>
          <a:bodyPr wrap="square" rtlCol="0">
            <a:spAutoFit/>
          </a:bodyPr>
          <a:lstStyle/>
          <a:p>
            <a:endParaRPr lang="fr-CA" sz="1200" dirty="0">
              <a:latin typeface="Open Sans Léger" charset="0"/>
            </a:endParaRPr>
          </a:p>
          <a:p>
            <a:endParaRPr lang="fr-CA" sz="1000" dirty="0">
              <a:solidFill>
                <a:schemeClr val="bg1"/>
              </a:solidFill>
              <a:latin typeface="Open Sans Light" charset="0"/>
              <a:ea typeface="Open Sans Light" charset="0"/>
              <a:cs typeface="Open Sans Light" charset="0"/>
            </a:endParaRPr>
          </a:p>
          <a:p>
            <a:r>
              <a:rPr lang="fr-CA" sz="1100" b="1" dirty="0">
                <a:solidFill>
                  <a:schemeClr val="bg1"/>
                </a:solidFill>
                <a:latin typeface="Open Sans Light" charset="0"/>
                <a:ea typeface="Open Sans Light" charset="0"/>
                <a:cs typeface="Open Sans Light" charset="0"/>
              </a:rPr>
              <a:t>Source</a:t>
            </a:r>
            <a:r>
              <a:rPr lang="fr-CA" sz="1100" dirty="0">
                <a:solidFill>
                  <a:schemeClr val="bg1"/>
                </a:solidFill>
                <a:latin typeface="Open Sans Light" charset="0"/>
                <a:ea typeface="Open Sans Light" charset="0"/>
                <a:cs typeface="Open Sans Light" charset="0"/>
              </a:rPr>
              <a:t> : https://</a:t>
            </a:r>
            <a:r>
              <a:rPr lang="fr-CA" sz="1100" dirty="0" err="1">
                <a:solidFill>
                  <a:schemeClr val="bg1"/>
                </a:solidFill>
                <a:latin typeface="Open Sans Light" charset="0"/>
                <a:ea typeface="Open Sans Light" charset="0"/>
                <a:cs typeface="Open Sans Light" charset="0"/>
              </a:rPr>
              <a:t>www.monpharmacien.ca</a:t>
            </a:r>
            <a:r>
              <a:rPr lang="fr-CA" sz="1100" dirty="0">
                <a:solidFill>
                  <a:schemeClr val="bg1"/>
                </a:solidFill>
                <a:latin typeface="Open Sans Light" charset="0"/>
                <a:ea typeface="Open Sans Light" charset="0"/>
                <a:cs typeface="Open Sans Light" charset="0"/>
              </a:rPr>
              <a:t>/comprendre-ma-facture/facture-</a:t>
            </a:r>
            <a:r>
              <a:rPr lang="fr-CA" sz="1100" dirty="0" err="1">
                <a:solidFill>
                  <a:schemeClr val="bg1"/>
                </a:solidFill>
                <a:latin typeface="Open Sans Light" charset="0"/>
                <a:ea typeface="Open Sans Light" charset="0"/>
                <a:cs typeface="Open Sans Light" charset="0"/>
              </a:rPr>
              <a:t>detaillee</a:t>
            </a:r>
            <a:r>
              <a:rPr lang="fr-CA" sz="1100" dirty="0">
                <a:solidFill>
                  <a:schemeClr val="bg1"/>
                </a:solidFill>
                <a:latin typeface="Open Sans Light" charset="0"/>
                <a:ea typeface="Open Sans Light" charset="0"/>
                <a:cs typeface="Open Sans Light" charset="0"/>
              </a:rPr>
              <a:t>/</a:t>
            </a:r>
          </a:p>
          <a:p>
            <a:endParaRPr lang="fr-FR" sz="1100" dirty="0">
              <a:latin typeface="Open Sans Léger" charset="0"/>
            </a:endParaRPr>
          </a:p>
        </p:txBody>
      </p:sp>
      <p:sp>
        <p:nvSpPr>
          <p:cNvPr id="7" name="Rectangle 6">
            <a:extLst>
              <a:ext uri="{FF2B5EF4-FFF2-40B4-BE49-F238E27FC236}">
                <a16:creationId xmlns:a16="http://schemas.microsoft.com/office/drawing/2014/main" id="{F84A4B3A-F5BC-0CA5-1BA3-CD36CFE67866}"/>
              </a:ext>
            </a:extLst>
          </p:cNvPr>
          <p:cNvSpPr/>
          <p:nvPr/>
        </p:nvSpPr>
        <p:spPr>
          <a:xfrm>
            <a:off x="6063329" y="3695975"/>
            <a:ext cx="2089269" cy="895276"/>
          </a:xfrm>
          <a:prstGeom prst="rect">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40653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7471022" cy="1325563"/>
          </a:xfrm>
        </p:spPr>
        <p:txBody>
          <a:bodyPr>
            <a:normAutofit/>
          </a:bodyPr>
          <a:lstStyle/>
          <a:p>
            <a:r>
              <a:rPr lang="fr-FR" b="1" kern="1600" dirty="0">
                <a:latin typeface="Open Sans Condensed" charset="0"/>
                <a:cs typeface="Times New Roman" charset="0"/>
              </a:rPr>
              <a:t>… deux</a:t>
            </a:r>
            <a:r>
              <a:rPr lang="fr-FR" b="1" kern="1600" dirty="0">
                <a:uFillTx/>
                <a:latin typeface="Open Sans Condensed" charset="0"/>
                <a:cs typeface="Times New Roman" charset="0"/>
              </a:rPr>
              <a:t> fois plus élevés au privé</a:t>
            </a:r>
            <a:endParaRPr lang="fr-FR" dirty="0">
              <a:uFillTx/>
            </a:endParaRPr>
          </a:p>
        </p:txBody>
      </p:sp>
      <p:sp>
        <p:nvSpPr>
          <p:cNvPr id="3" name="Espace réservé du contenu 2"/>
          <p:cNvSpPr>
            <a:spLocks noGrp="1"/>
          </p:cNvSpPr>
          <p:nvPr>
            <p:ph idx="1"/>
          </p:nvPr>
        </p:nvSpPr>
        <p:spPr>
          <a:xfrm>
            <a:off x="838200" y="1825625"/>
            <a:ext cx="9398000" cy="4351338"/>
          </a:xfrm>
        </p:spPr>
        <p:txBody>
          <a:bodyPr>
            <a:noAutofit/>
          </a:bodyPr>
          <a:lstStyle/>
          <a:p>
            <a:pPr marL="0" indent="0">
              <a:lnSpc>
                <a:spcPct val="110000"/>
              </a:lnSpc>
              <a:buNone/>
            </a:pPr>
            <a:endParaRPr lang="fr-FR" sz="37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10000"/>
              </a:lnSpc>
              <a:buNone/>
            </a:pPr>
            <a:r>
              <a:rPr lang="fr-FR" sz="3700" dirty="0">
                <a:latin typeface="Open Sans Light" panose="020B0306030504020204" pitchFamily="34" charset="0"/>
                <a:ea typeface="Open Sans Light" panose="020B0306030504020204" pitchFamily="34" charset="0"/>
                <a:cs typeface="Open Sans Light" panose="020B0306030504020204" pitchFamily="34" charset="0"/>
              </a:rPr>
              <a:t>Honoraire</a:t>
            </a:r>
            <a:r>
              <a:rPr lang="fr-FR" sz="3700" b="1" dirty="0">
                <a:uFillTx/>
                <a:latin typeface="Open Sans" panose="020B0606030504020204" pitchFamily="34" charset="0"/>
                <a:ea typeface="Open Sans" panose="020B0606030504020204" pitchFamily="34" charset="0"/>
                <a:cs typeface="Open Sans" panose="020B0606030504020204" pitchFamily="34" charset="0"/>
              </a:rPr>
              <a:t> </a:t>
            </a:r>
            <a:r>
              <a:rPr lang="fr-FR" sz="3700" b="1" dirty="0">
                <a:solidFill>
                  <a:srgbClr val="00B0F0"/>
                </a:solidFill>
                <a:uFillTx/>
                <a:latin typeface="Open Sans" panose="020B0606030504020204" pitchFamily="34" charset="0"/>
                <a:ea typeface="Open Sans" panose="020B0606030504020204" pitchFamily="34" charset="0"/>
                <a:cs typeface="Open Sans" panose="020B0606030504020204" pitchFamily="34" charset="0"/>
              </a:rPr>
              <a:t>PRIVÉ  :</a:t>
            </a:r>
            <a:r>
              <a:rPr lang="fr-FR" sz="3700" b="1" dirty="0">
                <a:uFillTx/>
                <a:latin typeface="Open Sans" panose="020B0606030504020204" pitchFamily="34" charset="0"/>
                <a:ea typeface="Open Sans" panose="020B0606030504020204" pitchFamily="34" charset="0"/>
                <a:cs typeface="Open Sans" panose="020B0606030504020204" pitchFamily="34" charset="0"/>
              </a:rPr>
              <a:t> 	18,68$</a:t>
            </a:r>
            <a:endParaRPr lang="fr-FR" sz="3700" b="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10000"/>
              </a:lnSpc>
              <a:buNone/>
            </a:pPr>
            <a:r>
              <a:rPr lang="fr-FR" sz="3700" dirty="0">
                <a:latin typeface="Open Sans Light" panose="020B0306030504020204" pitchFamily="34" charset="0"/>
                <a:ea typeface="Open Sans Light" panose="020B0306030504020204" pitchFamily="34" charset="0"/>
                <a:cs typeface="Open Sans Light" panose="020B0306030504020204" pitchFamily="34" charset="0"/>
              </a:rPr>
              <a:t>Honoraire</a:t>
            </a:r>
            <a:r>
              <a:rPr lang="fr-FR" sz="37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fr-FR" sz="3700" b="1" dirty="0">
                <a:solidFill>
                  <a:srgbClr val="00B0F0"/>
                </a:solidFill>
                <a:uFillTx/>
                <a:latin typeface="Open Sans" panose="020B0606030504020204" pitchFamily="34" charset="0"/>
                <a:ea typeface="Open Sans" panose="020B0606030504020204" pitchFamily="34" charset="0"/>
                <a:cs typeface="Open Sans" panose="020B0606030504020204" pitchFamily="34" charset="0"/>
              </a:rPr>
              <a:t>RAMQ :</a:t>
            </a:r>
            <a:r>
              <a:rPr lang="fr-FR" sz="3700" b="1" dirty="0">
                <a:latin typeface="Open Sans" panose="020B0606030504020204" pitchFamily="34" charset="0"/>
                <a:ea typeface="Open Sans" panose="020B0606030504020204" pitchFamily="34" charset="0"/>
                <a:cs typeface="Open Sans" panose="020B0606030504020204" pitchFamily="34" charset="0"/>
              </a:rPr>
              <a:t> 	+/-9</a:t>
            </a:r>
            <a:r>
              <a:rPr lang="fr-FR" sz="3700" b="1" dirty="0">
                <a:uFillTx/>
                <a:latin typeface="Open Sans" panose="020B0606030504020204" pitchFamily="34" charset="0"/>
                <a:ea typeface="Open Sans" panose="020B0606030504020204" pitchFamily="34" charset="0"/>
                <a:cs typeface="Open Sans" panose="020B0606030504020204" pitchFamily="34" charset="0"/>
              </a:rPr>
              <a:t>$</a:t>
            </a:r>
            <a:r>
              <a:rPr lang="fr-FR" sz="3700" dirty="0">
                <a:uFillTx/>
                <a:latin typeface="Open Sans Light" panose="020B0306030504020204" pitchFamily="34" charset="0"/>
                <a:ea typeface="Open Sans Light" panose="020B0306030504020204" pitchFamily="34" charset="0"/>
                <a:cs typeface="Open Sans Light" panose="020B0306030504020204" pitchFamily="34" charset="0"/>
              </a:rPr>
              <a:t> </a:t>
            </a:r>
            <a:r>
              <a:rPr lang="fr-FR" sz="1500" dirty="0">
                <a:uFillTx/>
                <a:latin typeface="Open Sans Light" panose="020B0306030504020204" pitchFamily="34" charset="0"/>
                <a:ea typeface="Open Sans Light" panose="020B0306030504020204" pitchFamily="34" charset="0"/>
                <a:cs typeface="Open Sans Light" panose="020B0306030504020204" pitchFamily="34" charset="0"/>
              </a:rPr>
              <a:t>(médicament hors pilulier)</a:t>
            </a:r>
          </a:p>
        </p:txBody>
      </p:sp>
      <p:sp>
        <p:nvSpPr>
          <p:cNvPr id="8" name="Triangle rectangle 7"/>
          <p:cNvSpPr>
            <a:spLocks/>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uFillTx/>
              <a:latin typeface="Open Sans Léger" charset="0"/>
            </a:endParaRPr>
          </a:p>
        </p:txBody>
      </p:sp>
      <p:pic>
        <p:nvPicPr>
          <p:cNvPr id="9" name="Image 8" descr="../Google%20Drive/Projet/Ressources%20graphiques/Logo/Logo%20-%20Regulier.png">
            <a:extLst>
              <a:ext uri="{FF2B5EF4-FFF2-40B4-BE49-F238E27FC236}">
                <a16:creationId xmlns:a16="http://schemas.microsoft.com/office/drawing/2014/main" id="{D2188506-9B67-B64B-89B3-77BE47A08B56}"/>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8535521" y="778668"/>
            <a:ext cx="3032125" cy="498475"/>
          </a:xfrm>
          <a:prstGeom prst="rect">
            <a:avLst/>
          </a:prstGeom>
          <a:noFill/>
          <a:ln>
            <a:noFill/>
          </a:ln>
        </p:spPr>
      </p:pic>
      <p:sp>
        <p:nvSpPr>
          <p:cNvPr id="12" name="ZoneTexte 11">
            <a:extLst>
              <a:ext uri="{FF2B5EF4-FFF2-40B4-BE49-F238E27FC236}">
                <a16:creationId xmlns:a16="http://schemas.microsoft.com/office/drawing/2014/main" id="{A65D85F4-232F-02BF-8B04-17E3F4EBC3C8}"/>
              </a:ext>
            </a:extLst>
          </p:cNvPr>
          <p:cNvSpPr txBox="1"/>
          <p:nvPr/>
        </p:nvSpPr>
        <p:spPr>
          <a:xfrm>
            <a:off x="7732327" y="5440695"/>
            <a:ext cx="4305300" cy="938719"/>
          </a:xfrm>
          <a:prstGeom prst="rect">
            <a:avLst/>
          </a:prstGeom>
          <a:noFill/>
        </p:spPr>
        <p:txBody>
          <a:bodyPr wrap="square" rtlCol="0">
            <a:spAutoFit/>
          </a:bodyPr>
          <a:lstStyle/>
          <a:p>
            <a:endParaRPr lang="fr-CA" sz="1200" dirty="0">
              <a:latin typeface="Open Sans Léger" charset="0"/>
            </a:endParaRPr>
          </a:p>
          <a:p>
            <a:endParaRPr lang="fr-CA" sz="1000" dirty="0">
              <a:solidFill>
                <a:schemeClr val="bg1"/>
              </a:solidFill>
              <a:latin typeface="Open Sans Light" charset="0"/>
              <a:ea typeface="Open Sans Light" charset="0"/>
              <a:cs typeface="Open Sans Light" charset="0"/>
            </a:endParaRPr>
          </a:p>
          <a:p>
            <a:r>
              <a:rPr lang="fr-FR" sz="1100" b="1" dirty="0">
                <a:solidFill>
                  <a:schemeClr val="bg1"/>
                </a:solidFill>
                <a:latin typeface="Lato Black" panose="020F0502020204030203" pitchFamily="34" charset="77"/>
                <a:ea typeface="Helvetica Neue Thin" charset="0"/>
                <a:cs typeface="Helvetica Neue Thin" charset="0"/>
              </a:rPr>
              <a:t>Source </a:t>
            </a:r>
            <a:r>
              <a:rPr lang="fr-FR" sz="1100" dirty="0">
                <a:solidFill>
                  <a:schemeClr val="bg1"/>
                </a:solidFill>
                <a:latin typeface="Lato Light" panose="020F0302020204030203" pitchFamily="34" charset="77"/>
                <a:ea typeface="Helvetica Neue Thin" charset="0"/>
                <a:cs typeface="Helvetica Neue Thin" charset="0"/>
              </a:rPr>
              <a:t>: Présentation </a:t>
            </a:r>
            <a:r>
              <a:rPr lang="fr-FR" sz="1100" dirty="0" err="1">
                <a:solidFill>
                  <a:schemeClr val="bg1"/>
                </a:solidFill>
                <a:latin typeface="Lato Light" panose="020F0302020204030203" pitchFamily="34" charset="77"/>
                <a:ea typeface="Helvetica Neue Thin" charset="0"/>
                <a:cs typeface="Helvetica Neue Thin" charset="0"/>
              </a:rPr>
              <a:t>Telus</a:t>
            </a:r>
            <a:r>
              <a:rPr lang="fr-FR" sz="1100" dirty="0">
                <a:solidFill>
                  <a:schemeClr val="bg1"/>
                </a:solidFill>
                <a:latin typeface="Lato Light" panose="020F0302020204030203" pitchFamily="34" charset="77"/>
                <a:ea typeface="Helvetica Neue Thin" charset="0"/>
                <a:cs typeface="Helvetica Neue Thin" charset="0"/>
              </a:rPr>
              <a:t> Santé 2021 : Régimes d’assurance médicaments – Rétrospective 2021 – Jacques L’Espérance – </a:t>
            </a:r>
            <a:r>
              <a:rPr lang="fr-FR" sz="1100" dirty="0" err="1">
                <a:solidFill>
                  <a:schemeClr val="bg1"/>
                </a:solidFill>
                <a:latin typeface="Lato Light" panose="020F0302020204030203" pitchFamily="34" charset="77"/>
                <a:ea typeface="Helvetica Neue Thin" charset="0"/>
                <a:cs typeface="Helvetica Neue Thin" charset="0"/>
              </a:rPr>
              <a:t>Telus</a:t>
            </a:r>
            <a:r>
              <a:rPr lang="fr-FR" sz="1100" dirty="0">
                <a:solidFill>
                  <a:schemeClr val="bg1"/>
                </a:solidFill>
                <a:latin typeface="Lato Light" panose="020F0302020204030203" pitchFamily="34" charset="77"/>
                <a:ea typeface="Helvetica Neue Thin" charset="0"/>
                <a:cs typeface="Helvetica Neue Thin" charset="0"/>
              </a:rPr>
              <a:t> Santé</a:t>
            </a:r>
          </a:p>
        </p:txBody>
      </p:sp>
    </p:spTree>
    <p:extLst>
      <p:ext uri="{BB962C8B-B14F-4D97-AF65-F5344CB8AC3E}">
        <p14:creationId xmlns:p14="http://schemas.microsoft.com/office/powerpoint/2010/main" val="3071033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7471022" cy="1325563"/>
          </a:xfrm>
        </p:spPr>
        <p:txBody>
          <a:bodyPr>
            <a:normAutofit/>
          </a:bodyPr>
          <a:lstStyle/>
          <a:p>
            <a:r>
              <a:rPr lang="fr-FR" b="1" kern="1600" dirty="0">
                <a:uFillTx/>
                <a:latin typeface="Open Sans Condensed" charset="0"/>
                <a:cs typeface="Times New Roman" charset="0"/>
              </a:rPr>
              <a:t>RAMQ vs assurance privée</a:t>
            </a:r>
            <a:endParaRPr lang="fr-FR" dirty="0">
              <a:uFillTx/>
            </a:endParaRPr>
          </a:p>
        </p:txBody>
      </p:sp>
      <p:sp>
        <p:nvSpPr>
          <p:cNvPr id="3" name="Espace réservé du contenu 2"/>
          <p:cNvSpPr>
            <a:spLocks noGrp="1"/>
          </p:cNvSpPr>
          <p:nvPr>
            <p:ph idx="1"/>
          </p:nvPr>
        </p:nvSpPr>
        <p:spPr>
          <a:xfrm>
            <a:off x="838200" y="1825625"/>
            <a:ext cx="7240793" cy="4351338"/>
          </a:xfrm>
        </p:spPr>
        <p:txBody>
          <a:bodyPr>
            <a:normAutofit/>
          </a:bodyPr>
          <a:lstStyle/>
          <a:p>
            <a:endParaRPr lang="fr-FR" sz="2000" dirty="0">
              <a:uFillTx/>
              <a:latin typeface="Helvetica Neue Thin" charset="0"/>
              <a:ea typeface="Helvetica Neue Thin" charset="0"/>
              <a:cs typeface="Helvetica Neue Thin" charset="0"/>
            </a:endParaRPr>
          </a:p>
          <a:p>
            <a:pPr marL="0" indent="0">
              <a:buNone/>
            </a:pPr>
            <a:br>
              <a:rPr lang="fr-FR" dirty="0">
                <a:uFillTx/>
              </a:rPr>
            </a:br>
            <a:endParaRPr lang="fr-FR" dirty="0">
              <a:uFillTx/>
            </a:endParaRPr>
          </a:p>
        </p:txBody>
      </p:sp>
      <p:sp>
        <p:nvSpPr>
          <p:cNvPr id="8" name="Triangle rectangle 7"/>
          <p:cNvSpPr>
            <a:spLocks/>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uFillTx/>
              <a:latin typeface="Open Sans Léger" charset="0"/>
            </a:endParaRPr>
          </a:p>
        </p:txBody>
      </p:sp>
      <p:sp>
        <p:nvSpPr>
          <p:cNvPr id="7" name="ZoneTexte 6"/>
          <p:cNvSpPr txBox="1">
            <a:spLocks/>
          </p:cNvSpPr>
          <p:nvPr/>
        </p:nvSpPr>
        <p:spPr>
          <a:xfrm>
            <a:off x="8309222" y="5380672"/>
            <a:ext cx="3608206"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pic>
        <p:nvPicPr>
          <p:cNvPr id="6" name="Image 5"/>
          <p:cNvPicPr>
            <a:picLocks noChangeAspect="1"/>
          </p:cNvPicPr>
          <p:nvPr/>
        </p:nvPicPr>
        <p:blipFill>
          <a:blip r:embed="rId3"/>
          <a:stretch>
            <a:fillRect/>
          </a:stretch>
        </p:blipFill>
        <p:spPr>
          <a:xfrm>
            <a:off x="736600" y="1412080"/>
            <a:ext cx="9009699" cy="3545683"/>
          </a:xfrm>
          <a:prstGeom prst="rect">
            <a:avLst/>
          </a:prstGeom>
        </p:spPr>
      </p:pic>
      <p:sp>
        <p:nvSpPr>
          <p:cNvPr id="9" name="ZoneTexte 8"/>
          <p:cNvSpPr txBox="1">
            <a:spLocks/>
          </p:cNvSpPr>
          <p:nvPr/>
        </p:nvSpPr>
        <p:spPr>
          <a:xfrm>
            <a:off x="838200" y="5409486"/>
            <a:ext cx="4850970" cy="738664"/>
          </a:xfrm>
          <a:prstGeom prst="rect">
            <a:avLst/>
          </a:prstGeom>
          <a:noFill/>
        </p:spPr>
        <p:txBody>
          <a:bodyPr wrap="square" rtlCol="0">
            <a:spAutoFit/>
          </a:bodyPr>
          <a:lstStyle/>
          <a:p>
            <a:r>
              <a:rPr lang="fr-FR" sz="1200" b="1" dirty="0">
                <a:uFillTx/>
                <a:latin typeface="Lato Black" panose="020F0502020204030203" pitchFamily="34" charset="77"/>
                <a:ea typeface="Helvetica Neue Thin" charset="0"/>
                <a:cs typeface="Helvetica Neue Thin" charset="0"/>
              </a:rPr>
              <a:t>Source </a:t>
            </a:r>
            <a:r>
              <a:rPr lang="fr-FR" sz="1200" dirty="0">
                <a:uFillTx/>
                <a:latin typeface="Lato Light" panose="020F0302020204030203" pitchFamily="34" charset="77"/>
                <a:ea typeface="Helvetica Neue Thin" charset="0"/>
                <a:cs typeface="Helvetica Neue Thin" charset="0"/>
              </a:rPr>
              <a:t>: Présentation </a:t>
            </a:r>
            <a:r>
              <a:rPr lang="fr-FR" sz="1200" dirty="0" err="1">
                <a:uFillTx/>
                <a:latin typeface="Lato Light" panose="020F0302020204030203" pitchFamily="34" charset="77"/>
                <a:ea typeface="Helvetica Neue Thin" charset="0"/>
                <a:cs typeface="Helvetica Neue Thin" charset="0"/>
              </a:rPr>
              <a:t>Telus</a:t>
            </a:r>
            <a:r>
              <a:rPr lang="fr-FR" sz="1200" dirty="0">
                <a:uFillTx/>
                <a:latin typeface="Lato Light" panose="020F0302020204030203" pitchFamily="34" charset="77"/>
                <a:ea typeface="Helvetica Neue Thin" charset="0"/>
                <a:cs typeface="Helvetica Neue Thin" charset="0"/>
              </a:rPr>
              <a:t> Santé 2019 : Régimes d’assurance médicaments – Rétrospective 2018 – Jacques L’Espérance – </a:t>
            </a:r>
            <a:r>
              <a:rPr lang="fr-FR" sz="1200" dirty="0" err="1">
                <a:uFillTx/>
                <a:latin typeface="Lato Light" panose="020F0302020204030203" pitchFamily="34" charset="77"/>
                <a:ea typeface="Helvetica Neue Thin" charset="0"/>
                <a:cs typeface="Helvetica Neue Thin" charset="0"/>
              </a:rPr>
              <a:t>Telus</a:t>
            </a:r>
            <a:r>
              <a:rPr lang="fr-FR" sz="1200" dirty="0">
                <a:uFillTx/>
                <a:latin typeface="Lato Light" panose="020F0302020204030203" pitchFamily="34" charset="77"/>
                <a:ea typeface="Helvetica Neue Thin" charset="0"/>
                <a:cs typeface="Helvetica Neue Thin" charset="0"/>
              </a:rPr>
              <a:t> Santé</a:t>
            </a:r>
          </a:p>
          <a:p>
            <a:endParaRPr lang="fr-FR" dirty="0">
              <a:uFillTx/>
            </a:endParaRPr>
          </a:p>
        </p:txBody>
      </p:sp>
      <p:pic>
        <p:nvPicPr>
          <p:cNvPr id="11" name="Image 10" descr="../Google%20Drive/Projet/Ressources%20graphiques/Logo/Logo%20-%20Regulier.png">
            <a:extLst>
              <a:ext uri="{FF2B5EF4-FFF2-40B4-BE49-F238E27FC236}">
                <a16:creationId xmlns:a16="http://schemas.microsoft.com/office/drawing/2014/main" id="{FA07D6D3-AF25-B34F-B4FD-0FF11AB6AA3D}"/>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8535521" y="778668"/>
            <a:ext cx="3032125" cy="498475"/>
          </a:xfrm>
          <a:prstGeom prst="rect">
            <a:avLst/>
          </a:prstGeom>
          <a:noFill/>
          <a:ln>
            <a:noFill/>
          </a:ln>
        </p:spPr>
      </p:pic>
    </p:spTree>
    <p:extLst>
      <p:ext uri="{BB962C8B-B14F-4D97-AF65-F5344CB8AC3E}">
        <p14:creationId xmlns:p14="http://schemas.microsoft.com/office/powerpoint/2010/main" val="641919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kern="1600" dirty="0">
                <a:latin typeface="Open Sans Condensed" charset="0"/>
                <a:cs typeface="Times New Roman" charset="0"/>
              </a:rPr>
              <a:t>Sentiment d’impuissance</a:t>
            </a:r>
            <a:endParaRPr lang="fr-FR" dirty="0"/>
          </a:p>
        </p:txBody>
      </p:sp>
      <p:sp>
        <p:nvSpPr>
          <p:cNvPr id="3" name="Espace réservé du contenu 2"/>
          <p:cNvSpPr>
            <a:spLocks noGrp="1"/>
          </p:cNvSpPr>
          <p:nvPr>
            <p:ph idx="1"/>
          </p:nvPr>
        </p:nvSpPr>
        <p:spPr>
          <a:xfrm>
            <a:off x="838200" y="1825625"/>
            <a:ext cx="8449383" cy="4351338"/>
          </a:xfrm>
        </p:spPr>
        <p:txBody>
          <a:bodyPr>
            <a:normAutofit/>
          </a:bodyPr>
          <a:lstStyle/>
          <a:p>
            <a:pPr marL="0" indent="0">
              <a:lnSpc>
                <a:spcPct val="120000"/>
              </a:lnSpc>
              <a:buNone/>
            </a:pPr>
            <a:r>
              <a:rPr lang="fr-FR" sz="2400" b="1" kern="1600" cap="all" dirty="0">
                <a:solidFill>
                  <a:srgbClr val="00B3EC"/>
                </a:solidFill>
                <a:latin typeface="Open Sans Condensed" charset="0"/>
                <a:ea typeface="Times New Roman" charset="0"/>
                <a:cs typeface="Times New Roman" charset="0"/>
              </a:rPr>
              <a:t>Options limitées</a:t>
            </a:r>
            <a:endParaRPr lang="fr-FR" sz="2400" b="1" kern="1600" cap="all" dirty="0">
              <a:solidFill>
                <a:srgbClr val="00B3EC"/>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r>
              <a:rPr lang="fr-FR" sz="1800" b="1" dirty="0">
                <a:latin typeface="Open Sans" panose="020B0606030504020204" pitchFamily="34" charset="0"/>
                <a:ea typeface="Open Sans" panose="020B0606030504020204" pitchFamily="34" charset="0"/>
                <a:cs typeface="Open Sans" panose="020B0606030504020204" pitchFamily="34" charset="0"/>
              </a:rPr>
              <a:t>Les options</a:t>
            </a:r>
            <a:r>
              <a:rPr lang="fr-FR" sz="1800" dirty="0">
                <a:latin typeface="Open Sans Light" panose="020B0306030504020204" pitchFamily="34" charset="0"/>
                <a:ea typeface="Open Sans Light" panose="020B0306030504020204" pitchFamily="34" charset="0"/>
                <a:cs typeface="Open Sans Light" panose="020B0306030504020204" pitchFamily="34" charset="0"/>
              </a:rPr>
              <a:t> </a:t>
            </a:r>
            <a:r>
              <a:rPr lang="fr-FR" sz="1800" b="1" dirty="0">
                <a:latin typeface="Open Sans" panose="020B0606030504020204" pitchFamily="34" charset="0"/>
                <a:ea typeface="Open Sans" panose="020B0606030504020204" pitchFamily="34" charset="0"/>
                <a:cs typeface="Open Sans" panose="020B0606030504020204" pitchFamily="34" charset="0"/>
              </a:rPr>
              <a:t>des syndicats </a:t>
            </a:r>
            <a:r>
              <a:rPr lang="fr-FR" sz="1800" dirty="0">
                <a:latin typeface="Open Sans Light" panose="020B0306030504020204" pitchFamily="34" charset="0"/>
                <a:ea typeface="Open Sans Light" panose="020B0306030504020204" pitchFamily="34" charset="0"/>
                <a:cs typeface="Open Sans Light" panose="020B0306030504020204" pitchFamily="34" charset="0"/>
              </a:rPr>
              <a:t>pour agir sur la hausse de leur coût en médicaments sont très </a:t>
            </a:r>
            <a:r>
              <a:rPr lang="fr-FR" sz="1800" b="1" dirty="0">
                <a:latin typeface="Open Sans" panose="020B0606030504020204" pitchFamily="34" charset="0"/>
                <a:ea typeface="Open Sans" panose="020B0606030504020204" pitchFamily="34" charset="0"/>
                <a:cs typeface="Open Sans" panose="020B0606030504020204" pitchFamily="34" charset="0"/>
              </a:rPr>
              <a:t>limitées</a:t>
            </a:r>
            <a:r>
              <a:rPr lang="fr-FR" sz="1800" dirty="0">
                <a:latin typeface="Open Sans Light" panose="020B0306030504020204" pitchFamily="34" charset="0"/>
                <a:ea typeface="Open Sans Light" panose="020B0306030504020204" pitchFamily="34" charset="0"/>
                <a:cs typeface="Open Sans Light" panose="020B0306030504020204" pitchFamily="34" charset="0"/>
              </a:rPr>
              <a:t>  </a:t>
            </a:r>
          </a:p>
          <a:p>
            <a:pPr marL="0" indent="0">
              <a:lnSpc>
                <a:spcPct val="120000"/>
              </a:lnSpc>
              <a:buNone/>
            </a:pPr>
            <a:endParaRPr lang="fr-FR" sz="18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0000"/>
              </a:lnSpc>
              <a:buNone/>
            </a:pPr>
            <a:r>
              <a:rPr lang="fr-FR" sz="2400" b="1" kern="1600" cap="all" dirty="0">
                <a:solidFill>
                  <a:srgbClr val="00B3EC"/>
                </a:solidFill>
                <a:latin typeface="Open Sans Condensed" charset="0"/>
                <a:ea typeface="Times New Roman" charset="0"/>
                <a:cs typeface="Times New Roman" charset="0"/>
              </a:rPr>
              <a:t>assurance médicaments publique et universelle</a:t>
            </a:r>
          </a:p>
          <a:p>
            <a:pPr marL="0" indent="0">
              <a:buNone/>
            </a:pPr>
            <a:r>
              <a:rPr lang="fr-CA" sz="1800" dirty="0">
                <a:latin typeface="Open Sans Light" panose="020B0306030504020204" pitchFamily="34" charset="0"/>
                <a:ea typeface="Open Sans Light" panose="020B0306030504020204" pitchFamily="34" charset="0"/>
                <a:cs typeface="Open Sans Light" panose="020B0306030504020204" pitchFamily="34" charset="0"/>
              </a:rPr>
              <a:t>En attendant, que faisons-nous ? </a:t>
            </a:r>
          </a:p>
        </p:txBody>
      </p:sp>
      <p:pic>
        <p:nvPicPr>
          <p:cNvPr id="5" name="Image 4" descr="../Google%20Drive/Projet/Ressources%20graphiques/Logo/Logo%20-%20Regulier.png"/>
          <p:cNvPicPr/>
          <p:nvPr/>
        </p:nvPicPr>
        <p:blipFill>
          <a:blip r:embed="rId3">
            <a:extLst>
              <a:ext uri="{28A0092B-C50C-407E-A947-70E740481C1C}">
                <a14:useLocalDpi xmlns:a14="http://schemas.microsoft.com/office/drawing/2010/main"/>
              </a:ext>
            </a:extLst>
          </a:blip>
          <a:srcRect/>
          <a:stretch>
            <a:fillRect/>
          </a:stretch>
        </p:blipFill>
        <p:spPr bwMode="auto">
          <a:xfrm>
            <a:off x="8535521" y="778668"/>
            <a:ext cx="3032125" cy="498475"/>
          </a:xfrm>
          <a:prstGeom prst="rect">
            <a:avLst/>
          </a:prstGeom>
          <a:noFill/>
          <a:ln>
            <a:noFill/>
          </a:ln>
        </p:spPr>
      </p:pic>
      <p:sp>
        <p:nvSpPr>
          <p:cNvPr id="10" name="Triangle rectangle 9"/>
          <p:cNvSpPr/>
          <p:nvPr/>
        </p:nvSpPr>
        <p:spPr>
          <a:xfrm rot="10800000" flipV="1">
            <a:off x="3272655" y="4270452"/>
            <a:ext cx="8919345" cy="2587548"/>
          </a:xfrm>
          <a:prstGeom prst="rtTriangle">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Open Sans Léger" charset="0"/>
            </a:endParaRPr>
          </a:p>
        </p:txBody>
      </p:sp>
      <p:sp>
        <p:nvSpPr>
          <p:cNvPr id="7" name="ZoneTexte 6">
            <a:extLst>
              <a:ext uri="{FF2B5EF4-FFF2-40B4-BE49-F238E27FC236}">
                <a16:creationId xmlns:a16="http://schemas.microsoft.com/office/drawing/2014/main" id="{6700A25A-C444-874A-9BB5-EDFA678FDC1A}"/>
              </a:ext>
            </a:extLst>
          </p:cNvPr>
          <p:cNvSpPr txBox="1">
            <a:spLocks/>
          </p:cNvSpPr>
          <p:nvPr/>
        </p:nvSpPr>
        <p:spPr>
          <a:xfrm>
            <a:off x="8309221" y="5380672"/>
            <a:ext cx="3661105" cy="1277273"/>
          </a:xfrm>
          <a:prstGeom prst="rect">
            <a:avLst/>
          </a:prstGeom>
          <a:noFill/>
        </p:spPr>
        <p:txBody>
          <a:bodyPr wrap="square" rtlCol="0">
            <a:spAutoFit/>
          </a:bodyPr>
          <a:lstStyle/>
          <a:p>
            <a:endParaRPr lang="fr-CA" sz="1200" dirty="0">
              <a:uFillTx/>
              <a:latin typeface="Open Sans Léger" charset="0"/>
            </a:endParaRPr>
          </a:p>
          <a:p>
            <a:endParaRPr lang="fr-CA" sz="10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Pharmacie Benoît Picard &amp; Karl Desjardins Inc.</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T : 514.903.7060 | 1.888.903.7061  F : 514.903.7059</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C : info@picarddesjardins.com</a:t>
            </a:r>
            <a:endParaRPr lang="fr-FR" sz="1100" dirty="0">
              <a:solidFill>
                <a:schemeClr val="bg1"/>
              </a:solidFill>
              <a:uFillTx/>
              <a:latin typeface="Open Sans Light" charset="0"/>
              <a:ea typeface="Open Sans Light" charset="0"/>
              <a:cs typeface="Open Sans Light" charset="0"/>
            </a:endParaRPr>
          </a:p>
          <a:p>
            <a:r>
              <a:rPr lang="fr-CA" sz="1100" dirty="0">
                <a:solidFill>
                  <a:schemeClr val="bg1"/>
                </a:solidFill>
                <a:uFillTx/>
                <a:latin typeface="Open Sans Light" charset="0"/>
                <a:ea typeface="Open Sans Light" charset="0"/>
                <a:cs typeface="Open Sans Light" charset="0"/>
              </a:rPr>
              <a:t>603-555 rue </a:t>
            </a:r>
            <a:r>
              <a:rPr lang="fr-CA" sz="1100" dirty="0" err="1">
                <a:solidFill>
                  <a:schemeClr val="bg1"/>
                </a:solidFill>
                <a:uFillTx/>
                <a:latin typeface="Open Sans Light" charset="0"/>
                <a:ea typeface="Open Sans Light" charset="0"/>
                <a:cs typeface="Open Sans Light" charset="0"/>
              </a:rPr>
              <a:t>Chabanel</a:t>
            </a:r>
            <a:r>
              <a:rPr lang="fr-CA" sz="1100" dirty="0">
                <a:solidFill>
                  <a:schemeClr val="bg1"/>
                </a:solidFill>
                <a:uFillTx/>
                <a:latin typeface="Open Sans Light" charset="0"/>
                <a:ea typeface="Open Sans Light" charset="0"/>
                <a:cs typeface="Open Sans Light" charset="0"/>
              </a:rPr>
              <a:t> O, Montréal, Québec, </a:t>
            </a:r>
            <a:r>
              <a:rPr lang="fr-CA" sz="1100" dirty="0">
                <a:solidFill>
                  <a:schemeClr val="bg1"/>
                </a:solidFill>
                <a:latin typeface="Open Sans Light" charset="0"/>
                <a:ea typeface="Open Sans Light" charset="0"/>
                <a:cs typeface="Open Sans Light" charset="0"/>
              </a:rPr>
              <a:t>H2N 2H8</a:t>
            </a:r>
            <a:endParaRPr lang="fr-FR" sz="1100" dirty="0">
              <a:solidFill>
                <a:schemeClr val="bg1"/>
              </a:solidFill>
              <a:uFillTx/>
              <a:latin typeface="Open Sans Light" charset="0"/>
              <a:ea typeface="Open Sans Light" charset="0"/>
              <a:cs typeface="Open Sans Light" charset="0"/>
            </a:endParaRPr>
          </a:p>
          <a:p>
            <a:endParaRPr lang="fr-FR" sz="1100" dirty="0">
              <a:uFillTx/>
              <a:latin typeface="Open Sans Léger" charset="0"/>
            </a:endParaRPr>
          </a:p>
        </p:txBody>
      </p:sp>
    </p:spTree>
    <p:extLst>
      <p:ext uri="{BB962C8B-B14F-4D97-AF65-F5344CB8AC3E}">
        <p14:creationId xmlns:p14="http://schemas.microsoft.com/office/powerpoint/2010/main" val="3983104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5" name="Triangle 4"/>
          <p:cNvSpPr/>
          <p:nvPr/>
        </p:nvSpPr>
        <p:spPr>
          <a:xfrm rot="5400000">
            <a:off x="2982297" y="-2991821"/>
            <a:ext cx="2171700" cy="813629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latin typeface="Open Sans Léger" charset="0"/>
            </a:endParaRPr>
          </a:p>
        </p:txBody>
      </p:sp>
      <p:pic>
        <p:nvPicPr>
          <p:cNvPr id="6" name="Image 5" descr="../Google%20Drive/Projet/Ressources%20graphiques/Logo/Logo%20-%20Regulier.png"/>
          <p:cNvPicPr/>
          <p:nvPr/>
        </p:nvPicPr>
        <p:blipFill>
          <a:blip r:embed="rId3">
            <a:extLst>
              <a:ext uri="{28A0092B-C50C-407E-A947-70E740481C1C}">
                <a14:useLocalDpi xmlns:a14="http://schemas.microsoft.com/office/drawing/2010/main"/>
              </a:ext>
            </a:extLst>
          </a:blip>
          <a:srcRect/>
          <a:stretch>
            <a:fillRect/>
          </a:stretch>
        </p:blipFill>
        <p:spPr bwMode="auto">
          <a:xfrm>
            <a:off x="480690" y="425292"/>
            <a:ext cx="3032125" cy="498475"/>
          </a:xfrm>
          <a:prstGeom prst="rect">
            <a:avLst/>
          </a:prstGeom>
          <a:noFill/>
          <a:ln>
            <a:noFill/>
          </a:ln>
        </p:spPr>
      </p:pic>
      <p:sp>
        <p:nvSpPr>
          <p:cNvPr id="10" name="Text Box 2"/>
          <p:cNvSpPr txBox="1">
            <a:spLocks noChangeArrowheads="1"/>
          </p:cNvSpPr>
          <p:nvPr/>
        </p:nvSpPr>
        <p:spPr bwMode="auto">
          <a:xfrm>
            <a:off x="1484076" y="2635336"/>
            <a:ext cx="5981595" cy="600710"/>
          </a:xfrm>
          <a:prstGeom prst="rect">
            <a:avLst/>
          </a:prstGeom>
          <a:noFill/>
          <a:ln w="9525">
            <a:noFill/>
            <a:miter lim="800000"/>
            <a:headEnd/>
            <a:tailEnd/>
          </a:ln>
        </p:spPr>
        <p:txBody>
          <a:bodyPr rot="0" vert="horz" wrap="square" lIns="91440" tIns="45720" rIns="91440" bIns="45720" anchor="t" anchorCtr="0">
            <a:noAutofit/>
          </a:bodyPr>
          <a:lstStyle/>
          <a:p>
            <a:pPr>
              <a:spcBef>
                <a:spcPts val="3000"/>
              </a:spcBef>
              <a:spcAft>
                <a:spcPts val="0"/>
              </a:spcAft>
            </a:pPr>
            <a:r>
              <a:rPr lang="en-US" sz="3000" b="1" kern="1600" dirty="0">
                <a:effectLst/>
                <a:latin typeface="Open Sans Condensed" charset="0"/>
                <a:ea typeface="Times New Roman" charset="0"/>
                <a:cs typeface="Times New Roman" charset="0"/>
              </a:rPr>
              <a:t>Section 3 | Votre nouveau service</a:t>
            </a:r>
            <a:endParaRPr lang="fr-FR" sz="3000" b="1" kern="1600" dirty="0">
              <a:effectLst/>
              <a:latin typeface="Open Sans Condensed" charset="0"/>
              <a:ea typeface="Times New Roman" charset="0"/>
              <a:cs typeface="Times New Roman" charset="0"/>
            </a:endParaRPr>
          </a:p>
        </p:txBody>
      </p:sp>
      <p:pic>
        <p:nvPicPr>
          <p:cNvPr id="8" name="Image 7">
            <a:extLst>
              <a:ext uri="{FF2B5EF4-FFF2-40B4-BE49-F238E27FC236}">
                <a16:creationId xmlns:a16="http://schemas.microsoft.com/office/drawing/2014/main" id="{F3AC1614-0C33-2B94-24D2-5A3643E5EF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68" y="0"/>
            <a:ext cx="12192000" cy="6867524"/>
          </a:xfrm>
          <a:prstGeom prst="rect">
            <a:avLst/>
          </a:prstGeom>
        </p:spPr>
      </p:pic>
      <p:sp>
        <p:nvSpPr>
          <p:cNvPr id="9" name="Rectangle 8">
            <a:extLst>
              <a:ext uri="{FF2B5EF4-FFF2-40B4-BE49-F238E27FC236}">
                <a16:creationId xmlns:a16="http://schemas.microsoft.com/office/drawing/2014/main" id="{23C707DD-CC6E-82AC-F479-E52C6799B2DE}"/>
              </a:ext>
            </a:extLst>
          </p:cNvPr>
          <p:cNvSpPr/>
          <p:nvPr/>
        </p:nvSpPr>
        <p:spPr>
          <a:xfrm>
            <a:off x="0" y="4477870"/>
            <a:ext cx="12192000" cy="1704413"/>
          </a:xfrm>
          <a:prstGeom prst="rect">
            <a:avLst/>
          </a:prstGeom>
          <a:solidFill>
            <a:srgbClr val="429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 Box 244">
            <a:extLst>
              <a:ext uri="{FF2B5EF4-FFF2-40B4-BE49-F238E27FC236}">
                <a16:creationId xmlns:a16="http://schemas.microsoft.com/office/drawing/2014/main" id="{94D4AC9C-04CE-0649-D46D-7E3122660190}"/>
              </a:ext>
            </a:extLst>
          </p:cNvPr>
          <p:cNvSpPr txBox="1">
            <a:spLocks noChangeArrowheads="1"/>
          </p:cNvSpPr>
          <p:nvPr/>
        </p:nvSpPr>
        <p:spPr bwMode="auto">
          <a:xfrm>
            <a:off x="1524000" y="5105100"/>
            <a:ext cx="9688830" cy="285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nSpc>
                <a:spcPts val="6600"/>
              </a:lnSpc>
              <a:spcBef>
                <a:spcPts val="1800"/>
              </a:spcBef>
              <a:spcAft>
                <a:spcPts val="0"/>
              </a:spcAft>
            </a:pPr>
            <a:r>
              <a:rPr lang="fr-CA" sz="6000" kern="1400" cap="all" dirty="0">
                <a:solidFill>
                  <a:srgbClr val="FFFFFF"/>
                </a:solidFill>
                <a:latin typeface="Open Sans Condensed" charset="0"/>
                <a:ea typeface="Times New Roman" charset="0"/>
                <a:cs typeface="Times New Roman" charset="0"/>
              </a:rPr>
              <a:t>LA Pharmacie syndicale</a:t>
            </a:r>
            <a:endParaRPr lang="fr-FR" sz="6000" kern="1400" cap="all" dirty="0">
              <a:solidFill>
                <a:srgbClr val="FFFFFF"/>
              </a:solidFill>
              <a:effectLst/>
              <a:latin typeface="Open Sans Condensed" charset="0"/>
              <a:ea typeface="Times New Roman"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FFFFF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solidFill>
                  <a:srgbClr val="3F3F3F"/>
                </a:solidFill>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a:p>
            <a:pPr>
              <a:lnSpc>
                <a:spcPct val="115000"/>
              </a:lnSpc>
              <a:spcAft>
                <a:spcPts val="600"/>
              </a:spcAft>
            </a:pPr>
            <a:r>
              <a:rPr lang="en-US" sz="1100" dirty="0">
                <a:effectLst/>
                <a:latin typeface="Open Sans" charset="0"/>
                <a:ea typeface="Open Sans Léger" charset="0"/>
                <a:cs typeface="Times New Roman" charset="0"/>
              </a:rPr>
              <a:t> </a:t>
            </a:r>
            <a:endParaRPr lang="fr-FR" sz="1100" dirty="0">
              <a:effectLst/>
              <a:latin typeface="Open Sans" charset="0"/>
              <a:ea typeface="Open Sans Léger" charset="0"/>
              <a:cs typeface="Times New Roman" charset="0"/>
            </a:endParaRPr>
          </a:p>
        </p:txBody>
      </p:sp>
      <p:sp>
        <p:nvSpPr>
          <p:cNvPr id="12" name="Text Box 2">
            <a:extLst>
              <a:ext uri="{FF2B5EF4-FFF2-40B4-BE49-F238E27FC236}">
                <a16:creationId xmlns:a16="http://schemas.microsoft.com/office/drawing/2014/main" id="{7CC2276E-D809-F91C-278F-9BB5D7663BAB}"/>
              </a:ext>
            </a:extLst>
          </p:cNvPr>
          <p:cNvSpPr txBox="1">
            <a:spLocks noChangeArrowheads="1"/>
          </p:cNvSpPr>
          <p:nvPr/>
        </p:nvSpPr>
        <p:spPr bwMode="auto">
          <a:xfrm>
            <a:off x="1493773" y="4746594"/>
            <a:ext cx="8255345" cy="600710"/>
          </a:xfrm>
          <a:prstGeom prst="rect">
            <a:avLst/>
          </a:prstGeom>
          <a:noFill/>
          <a:ln w="9525">
            <a:noFill/>
            <a:miter lim="800000"/>
            <a:headEnd/>
            <a:tailEnd/>
          </a:ln>
        </p:spPr>
        <p:txBody>
          <a:bodyPr rot="0" vert="horz" wrap="square" lIns="91440" tIns="45720" rIns="91440" bIns="45720" anchor="t" anchorCtr="0">
            <a:noAutofit/>
          </a:bodyPr>
          <a:lstStyle/>
          <a:p>
            <a:pPr>
              <a:spcBef>
                <a:spcPts val="3000"/>
              </a:spcBef>
              <a:spcAft>
                <a:spcPts val="0"/>
              </a:spcAft>
            </a:pPr>
            <a:r>
              <a:rPr lang="en-US" sz="2000" b="1" kern="1600" dirty="0">
                <a:effectLst/>
                <a:latin typeface="Open Sans Condensed" charset="0"/>
                <a:ea typeface="Times New Roman" charset="0"/>
                <a:cs typeface="Times New Roman" charset="0"/>
              </a:rPr>
              <a:t>Section 2 | </a:t>
            </a:r>
            <a:r>
              <a:rPr lang="en-US" sz="2000" b="1" kern="1600" dirty="0">
                <a:latin typeface="Open Sans Condensed" charset="0"/>
                <a:ea typeface="Times New Roman" charset="0"/>
                <a:cs typeface="Times New Roman" charset="0"/>
              </a:rPr>
              <a:t>Notre proposition </a:t>
            </a:r>
            <a:endParaRPr lang="fr-FR" sz="2000" b="1" kern="1600" dirty="0">
              <a:effectLst/>
              <a:latin typeface="Open Sans Condensed" charset="0"/>
              <a:ea typeface="Times New Roman" charset="0"/>
              <a:cs typeface="Times New Roman" charset="0"/>
            </a:endParaRPr>
          </a:p>
        </p:txBody>
      </p:sp>
      <p:sp>
        <p:nvSpPr>
          <p:cNvPr id="18" name="Triangle 17">
            <a:extLst>
              <a:ext uri="{FF2B5EF4-FFF2-40B4-BE49-F238E27FC236}">
                <a16:creationId xmlns:a16="http://schemas.microsoft.com/office/drawing/2014/main" id="{FCBC6A32-3CA2-694B-88B6-6404CDA3AA36}"/>
              </a:ext>
            </a:extLst>
          </p:cNvPr>
          <p:cNvSpPr/>
          <p:nvPr/>
        </p:nvSpPr>
        <p:spPr>
          <a:xfrm rot="5400000">
            <a:off x="2982297" y="-3004700"/>
            <a:ext cx="2171700" cy="813629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latin typeface="Open Sans Léger" charset="0"/>
            </a:endParaRPr>
          </a:p>
        </p:txBody>
      </p:sp>
      <p:pic>
        <p:nvPicPr>
          <p:cNvPr id="14" name="Image 13" descr="../Google%20Drive/Projet/Ressources%20graphiques/Logo/Logo%20-%20Regulier.png">
            <a:extLst>
              <a:ext uri="{FF2B5EF4-FFF2-40B4-BE49-F238E27FC236}">
                <a16:creationId xmlns:a16="http://schemas.microsoft.com/office/drawing/2014/main" id="{18454D4B-419A-C82B-3316-256E54A1CCA9}"/>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80690" y="468836"/>
            <a:ext cx="3032125" cy="498475"/>
          </a:xfrm>
          <a:prstGeom prst="rect">
            <a:avLst/>
          </a:prstGeom>
          <a:noFill/>
          <a:ln>
            <a:noFill/>
          </a:ln>
        </p:spPr>
      </p:pic>
      <p:pic>
        <p:nvPicPr>
          <p:cNvPr id="21" name="Image 20">
            <a:extLst>
              <a:ext uri="{FF2B5EF4-FFF2-40B4-BE49-F238E27FC236}">
                <a16:creationId xmlns:a16="http://schemas.microsoft.com/office/drawing/2014/main" id="{5F8BD12F-6963-063E-AA93-325F3D63FC9E}"/>
              </a:ext>
            </a:extLst>
          </p:cNvPr>
          <p:cNvPicPr>
            <a:picLocks noChangeAspect="1"/>
          </p:cNvPicPr>
          <p:nvPr/>
        </p:nvPicPr>
        <p:blipFill>
          <a:blip r:embed="rId5"/>
          <a:stretch>
            <a:fillRect/>
          </a:stretch>
        </p:blipFill>
        <p:spPr>
          <a:xfrm>
            <a:off x="10440924" y="394590"/>
            <a:ext cx="1217378" cy="1217378"/>
          </a:xfrm>
          <a:prstGeom prst="rect">
            <a:avLst/>
          </a:prstGeom>
        </p:spPr>
      </p:pic>
    </p:spTree>
    <p:extLst>
      <p:ext uri="{BB962C8B-B14F-4D97-AF65-F5344CB8AC3E}">
        <p14:creationId xmlns:p14="http://schemas.microsoft.com/office/powerpoint/2010/main" val="57089108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290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30c12075-8771-4f68-9434-89f3255ddb6a" xsi:nil="true"/>
    <Date_x002f_Heure xmlns="30c12075-8771-4f68-9434-89f3255ddb6a" xsi:nil="true"/>
    <c6ce7cb631ca41929c09ab603fb0aa36 xmlns="30c12075-8771-4f68-9434-89f3255ddb6a">
      <Terms xmlns="http://schemas.microsoft.com/office/infopath/2007/PartnerControls"/>
    </c6ce7cb631ca41929c09ab603fb0aa36>
    <TaxCatchAll xmlns="8ee47dc3-7f1c-414a-a201-a91b734d76d7">
      <Value>1</Value>
      <Value>19</Value>
    </TaxCatchAll>
    <me82a6e0f8a74222ad817dcafd8484b7 xmlns="a7cb9fcf-8b97-401b-8ca5-6a8db4f5bc19">
      <Terms xmlns="http://schemas.microsoft.com/office/infopath/2007/PartnerControls"/>
    </me82a6e0f8a74222ad817dcafd8484b7>
    <APPROUV_x00c9_ xmlns="30c12075-8771-4f68-9434-89f3255ddb6a">false</APPROUV_x00c9_>
    <pfff3eb5fb58411eb1c4664bdf7406d5 xmlns="a48714f7-a138-40bb-9404-625c73db62b8">
      <Terms xmlns="http://schemas.microsoft.com/office/infopath/2007/PartnerControls"/>
    </pfff3eb5fb58411eb1c4664bdf7406d5>
    <DocumentSetDescription xmlns="http://schemas.microsoft.com/sharepoint/v3" xsi:nil="true"/>
    <p8f8ad182de2428784bc7d1573dabf72 xmlns="f69c9462-edc3-4f12-a45e-7b3db376d223">
      <Terms xmlns="http://schemas.microsoft.com/office/infopath/2007/PartnerControls">
        <TermInfo xmlns="http://schemas.microsoft.com/office/infopath/2007/PartnerControls">
          <TermName xmlns="http://schemas.microsoft.com/office/infopath/2007/PartnerControls">FNCC</TermName>
          <TermId xmlns="http://schemas.microsoft.com/office/infopath/2007/PartnerControls">9a9df448-c823-405e-8e6e-5aa3da1044b0</TermId>
        </TermInfo>
      </Terms>
    </p8f8ad182de2428784bc7d1573dabf72>
    <bb3f3a7d558e4a5991ed54e7df808df6 xmlns="f69c9462-edc3-4f12-a45e-7b3db376d223">
      <Terms xmlns="http://schemas.microsoft.com/office/infopath/2007/PartnerControls"/>
    </bb3f3a7d558e4a5991ed54e7df808df6>
    <Num_x00e9_ro_x0020_de_x0020_syndicat xmlns="30c12075-8771-4f68-9434-89f3255ddb6a" xsi:nil="true"/>
    <ce5cb620259f48ee92040608c5c7f95f xmlns="f69c9462-edc3-4f12-a45e-7b3db376d223">
      <Terms xmlns="http://schemas.microsoft.com/office/infopath/2007/PartnerControls"/>
    </ce5cb620259f48ee92040608c5c7f95f>
    <caa0335ec1e1404990a652dff170f94e xmlns="a48714f7-a138-40bb-9404-625c73db62b8">
      <Terms xmlns="http://schemas.microsoft.com/office/infopath/2007/PartnerControls"/>
    </caa0335ec1e1404990a652dff170f94e>
    <ic52787edc6048e5b58d275a0b63e842 xmlns="94d7a349-c8b0-4937-87f8-6e3063b96aea">
      <Terms xmlns="http://schemas.microsoft.com/office/infopath/2007/PartnerControls"/>
    </ic52787edc6048e5b58d275a0b63e842>
    <o9c6e3ded9374481b81c805a31f4da47 xmlns="a48714f7-a138-40bb-9404-625c73db62b8">
      <Terms xmlns="http://schemas.microsoft.com/office/infopath/2007/PartnerControls"/>
    </o9c6e3ded9374481b81c805a31f4da47>
    <lcf76f155ced4ddcb4097134ff3c332f xmlns="30c12075-8771-4f68-9434-89f3255ddb6a">
      <Terms xmlns="http://schemas.microsoft.com/office/infopath/2007/PartnerControls"/>
    </lcf76f155ced4ddcb4097134ff3c332f>
    <g1bbc7d6c7d142f0a809de8bb3ec6b93 xmlns="94d7a349-c8b0-4937-87f8-6e3063b96aea">
      <Terms xmlns="http://schemas.microsoft.com/office/infopath/2007/PartnerControls"/>
    </g1bbc7d6c7d142f0a809de8bb3ec6b93>
    <csnLinkedConversations xmlns="8ee47dc3-7f1c-414a-a201-a91b734d76d7" xsi:nil="true"/>
    <o3393a66dd7a46e1bbf4504212b37d62 xmlns="94d7a349-c8b0-4937-87f8-6e3063b96aea">
      <Terms xmlns="http://schemas.microsoft.com/office/infopath/2007/PartnerControls"/>
    </o3393a66dd7a46e1bbf4504212b37d62>
    <e47dbf6dee564df49cf5887a6bfe323c xmlns="94d7a349-c8b0-4937-87f8-6e3063b96aea">
      <Terms xmlns="http://schemas.microsoft.com/office/infopath/2007/PartnerControls">
        <TermInfo xmlns="http://schemas.microsoft.com/office/infopath/2007/PartnerControls">
          <TermName xmlns="http://schemas.microsoft.com/office/infopath/2007/PartnerControls">FNCC</TermName>
          <TermId xmlns="http://schemas.microsoft.com/office/infopath/2007/PartnerControls">9a9df448-c823-405e-8e6e-5aa3da1044b0</TermId>
        </TermInfo>
      </Terms>
    </e47dbf6dee564df49cf5887a6bfe323c>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6FACC22DCD9D4CABA69E5D7632C437" ma:contentTypeVersion="49" ma:contentTypeDescription="Crée un document." ma:contentTypeScope="" ma:versionID="05bf7791d4c90ab9c7ad042fd2253dae">
  <xsd:schema xmlns:xsd="http://www.w3.org/2001/XMLSchema" xmlns:xs="http://www.w3.org/2001/XMLSchema" xmlns:p="http://schemas.microsoft.com/office/2006/metadata/properties" xmlns:ns1="http://schemas.microsoft.com/sharepoint/v3" xmlns:ns2="30c12075-8771-4f68-9434-89f3255ddb6a" xmlns:ns3="8ee47dc3-7f1c-414a-a201-a91b734d76d7" xmlns:ns4="a7cb9fcf-8b97-401b-8ca5-6a8db4f5bc19" xmlns:ns5="f69c9462-edc3-4f12-a45e-7b3db376d223" xmlns:ns6="94d7a349-c8b0-4937-87f8-6e3063b96aea" xmlns:ns7="a48714f7-a138-40bb-9404-625c73db62b8" targetNamespace="http://schemas.microsoft.com/office/2006/metadata/properties" ma:root="true" ma:fieldsID="f5471966941d3736f35c0e438de46521" ns1:_="" ns2:_="" ns3:_="" ns4:_="" ns5:_="" ns6:_="" ns7:_="">
    <xsd:import namespace="http://schemas.microsoft.com/sharepoint/v3"/>
    <xsd:import namespace="30c12075-8771-4f68-9434-89f3255ddb6a"/>
    <xsd:import namespace="8ee47dc3-7f1c-414a-a201-a91b734d76d7"/>
    <xsd:import namespace="a7cb9fcf-8b97-401b-8ca5-6a8db4f5bc19"/>
    <xsd:import namespace="f69c9462-edc3-4f12-a45e-7b3db376d223"/>
    <xsd:import namespace="94d7a349-c8b0-4937-87f8-6e3063b96aea"/>
    <xsd:import namespace="a48714f7-a138-40bb-9404-625c73db62b8"/>
    <xsd:element name="properties">
      <xsd:complexType>
        <xsd:sequence>
          <xsd:element name="documentManagement">
            <xsd:complexType>
              <xsd:all>
                <xsd:element ref="ns2:Num_x00e9_ro_x0020_de_x0020_syndicat" minOccurs="0"/>
                <xsd:element ref="ns2:APPROUV_x00c9_" minOccurs="0"/>
                <xsd:element ref="ns2:_Flow_SignoffStatus"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4:me82a6e0f8a74222ad817dcafd8484b7" minOccurs="0"/>
                <xsd:element ref="ns5:p8f8ad182de2428784bc7d1573dabf72" minOccurs="0"/>
                <xsd:element ref="ns5:bb3f3a7d558e4a5991ed54e7df808df6" minOccurs="0"/>
                <xsd:element ref="ns1:DocumentSetDescription" minOccurs="0"/>
                <xsd:element ref="ns3:TaxCatchAll" minOccurs="0"/>
                <xsd:element ref="ns6:o3393a66dd7a46e1bbf4504212b37d62" minOccurs="0"/>
                <xsd:element ref="ns6:g1bbc7d6c7d142f0a809de8bb3ec6b93" minOccurs="0"/>
                <xsd:element ref="ns6:e47dbf6dee564df49cf5887a6bfe323c" minOccurs="0"/>
                <xsd:element ref="ns6:ic52787edc6048e5b58d275a0b63e842" minOccurs="0"/>
                <xsd:element ref="ns5:ce5cb620259f48ee92040608c5c7f95f" minOccurs="0"/>
                <xsd:element ref="ns7:o9c6e3ded9374481b81c805a31f4da47" minOccurs="0"/>
                <xsd:element ref="ns7:pfff3eb5fb58411eb1c4664bdf7406d5" minOccurs="0"/>
                <xsd:element ref="ns7:caa0335ec1e1404990a652dff170f94e" minOccurs="0"/>
                <xsd:element ref="ns3:csnLinkedConversations" minOccurs="0"/>
                <xsd:element ref="ns2:Date_x002f_Heure" minOccurs="0"/>
                <xsd:element ref="ns2:lcf76f155ced4ddcb4097134ff3c332f" minOccurs="0"/>
                <xsd:element ref="ns2:c6ce7cb631ca41929c09ab603fb0aa36"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27" nillable="true" ma:displayName="Description" ma:description="A description of the Document Set"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c12075-8771-4f68-9434-89f3255ddb6a" elementFormDefault="qualified">
    <xsd:import namespace="http://schemas.microsoft.com/office/2006/documentManagement/types"/>
    <xsd:import namespace="http://schemas.microsoft.com/office/infopath/2007/PartnerControls"/>
    <xsd:element name="Num_x00e9_ro_x0020_de_x0020_syndicat" ma:index="2" nillable="true" ma:displayName="Numéro de syndicat" ma:internalName="Num_x00e9_ro_x0020_de_x0020_syndicat" ma:readOnly="false">
      <xsd:simpleType>
        <xsd:restriction base="dms:Text">
          <xsd:maxLength value="255"/>
        </xsd:restriction>
      </xsd:simpleType>
    </xsd:element>
    <xsd:element name="APPROUV_x00c9_" ma:index="3" nillable="true" ma:displayName="APPROUVÉ" ma:default="0" ma:description="Approbation par la coordination" ma:format="Dropdown" ma:internalName="APPROUV_x00c9_" ma:readOnly="false">
      <xsd:simpleType>
        <xsd:restriction base="dms:Boolean"/>
      </xsd:simpleType>
    </xsd:element>
    <xsd:element name="_Flow_SignoffStatus" ma:index="4" nillable="true" ma:displayName="État de validation" ma:internalName="_x00c9_tat_x0020_de_x0020_validation" ma:readOnly="false">
      <xsd:simpleType>
        <xsd:restriction base="dms:Text"/>
      </xsd:simpleType>
    </xsd:element>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hidden="true" ma:internalName="MediaServiceKeyPoints"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hidden="true" ma:internalName="MediaServiceAutoTags"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hidden="true" ma:internalName="MediaServiceOCR"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Date_x002f_Heure" ma:index="49" nillable="true" ma:displayName="Date/Heure" ma:format="DateOnly" ma:internalName="Date_x002f_Heure">
      <xsd:simpleType>
        <xsd:restriction base="dms:DateTime"/>
      </xsd:simpleType>
    </xsd:element>
    <xsd:element name="lcf76f155ced4ddcb4097134ff3c332f" ma:index="51" nillable="true" ma:taxonomy="true" ma:internalName="lcf76f155ced4ddcb4097134ff3c332f" ma:taxonomyFieldName="MediaServiceImageTags" ma:displayName="Balises d’images" ma:readOnly="false" ma:fieldId="{5cf76f15-5ced-4ddc-b409-7134ff3c332f}" ma:taxonomyMulti="true" ma:sspId="3e7a519b-212d-4352-90e8-ee830e9905a0" ma:termSetId="09814cd3-568e-fe90-9814-8d621ff8fb84" ma:anchorId="fba54fb3-c3e1-fe81-a776-ca4b69148c4d" ma:open="true" ma:isKeyword="false">
      <xsd:complexType>
        <xsd:sequence>
          <xsd:element ref="pc:Terms" minOccurs="0" maxOccurs="1"/>
        </xsd:sequence>
      </xsd:complexType>
    </xsd:element>
    <xsd:element name="c6ce7cb631ca41929c09ab603fb0aa36" ma:index="53" nillable="true" ma:taxonomy="true" ma:internalName="c6ce7cb631ca41929c09ab603fb0aa36" ma:taxonomyFieldName="Employeur" ma:displayName="Employeur" ma:default="" ma:fieldId="{c6ce7cb6-31ca-4192-9c09-ab603fb0aa36}" ma:taxonomyMulti="true" ma:sspId="3e7a519b-212d-4352-90e8-ee830e9905a0" ma:termSetId="73e0e1da-c5e8-4179-b9fd-d41e0888c13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e47dc3-7f1c-414a-a201-a91b734d76d7" elementFormDefault="qualified">
    <xsd:import namespace="http://schemas.microsoft.com/office/2006/documentManagement/types"/>
    <xsd:import namespace="http://schemas.microsoft.com/office/infopath/2007/PartnerControls"/>
    <xsd:element name="SharedWithUsers" ma:index="12"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hidden="true" ma:internalName="SharedWithDetails" ma:readOnly="true">
      <xsd:simpleType>
        <xsd:restriction base="dms:Note"/>
      </xsd:simpleType>
    </xsd:element>
    <xsd:element name="TaxCatchAll" ma:index="29" nillable="true" ma:displayName="Taxonomy Catch All Column" ma:hidden="true" ma:list="{055c652d-7c89-4961-8aa6-323c152a6c05}" ma:internalName="TaxCatchAll" ma:showField="CatchAllData" ma:web="8ee47dc3-7f1c-414a-a201-a91b734d76d7">
      <xsd:complexType>
        <xsd:complexContent>
          <xsd:extension base="dms:MultiChoiceLookup">
            <xsd:sequence>
              <xsd:element name="Value" type="dms:Lookup" maxOccurs="unbounded" minOccurs="0" nillable="true"/>
            </xsd:sequence>
          </xsd:extension>
        </xsd:complexContent>
      </xsd:complexType>
    </xsd:element>
    <xsd:element name="csnLinkedConversations" ma:index="48" nillable="true" ma:displayName="Conversations liées" ma:internalName="csnLinkedConversations">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cb9fcf-8b97-401b-8ca5-6a8db4f5bc19" elementFormDefault="qualified">
    <xsd:import namespace="http://schemas.microsoft.com/office/2006/documentManagement/types"/>
    <xsd:import namespace="http://schemas.microsoft.com/office/infopath/2007/PartnerControls"/>
    <xsd:element name="me82a6e0f8a74222ad817dcafd8484b7" ma:index="24" nillable="true" ma:taxonomy="true" ma:internalName="me82a6e0f8a74222ad817dcafd8484b7" ma:taxonomyFieldName="csnService" ma:displayName="Service/Module" ma:default="" ma:fieldId="{6e82a6e0-f8a7-4222-ad81-7dcafd8484b7}" ma:taxonomyMulti="true" ma:sspId="3e7a519b-212d-4352-90e8-ee830e9905a0" ma:termSetId="276cd23f-01b8-4383-a59e-f6c75818617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9c9462-edc3-4f12-a45e-7b3db376d223" elementFormDefault="qualified">
    <xsd:import namespace="http://schemas.microsoft.com/office/2006/documentManagement/types"/>
    <xsd:import namespace="http://schemas.microsoft.com/office/infopath/2007/PartnerControls"/>
    <xsd:element name="p8f8ad182de2428784bc7d1573dabf72" ma:index="25" nillable="true" ma:taxonomy="true" ma:internalName="p8f8ad182de2428784bc7d1573dabf72" ma:taxonomyFieldName="csnWorkspaceClassification" ma:displayName="Classification" ma:default="1;#FNCC|9a9df448-c823-405e-8e6e-5aa3da1044b0" ma:fieldId="{98f8ad18-2de2-4287-84bc-7d1573dabf72}" ma:taxonomyMulti="true" ma:sspId="3e7a519b-212d-4352-90e8-ee830e9905a0" ma:termSetId="7aee7750-ec99-461b-89db-3cd533d28703" ma:anchorId="00000000-0000-0000-0000-000000000000" ma:open="false" ma:isKeyword="false">
      <xsd:complexType>
        <xsd:sequence>
          <xsd:element ref="pc:Terms" minOccurs="0" maxOccurs="1"/>
        </xsd:sequence>
      </xsd:complexType>
    </xsd:element>
    <xsd:element name="bb3f3a7d558e4a5991ed54e7df808df6" ma:index="26" nillable="true" ma:taxonomy="true" ma:internalName="bb3f3a7d558e4a5991ed54e7df808df6" ma:taxonomyFieldName="csnDocumentType" ma:displayName="Type de document" ma:default="" ma:fieldId="{bb3f3a7d-558e-4a59-91ed-54e7df808df6}" ma:sspId="3e7a519b-212d-4352-90e8-ee830e9905a0" ma:termSetId="6ba9b24e-6925-4ace-8d05-99dd1f720993" ma:anchorId="00000000-0000-0000-0000-000000000000" ma:open="false" ma:isKeyword="false">
      <xsd:complexType>
        <xsd:sequence>
          <xsd:element ref="pc:Terms" minOccurs="0" maxOccurs="1"/>
        </xsd:sequence>
      </xsd:complexType>
    </xsd:element>
    <xsd:element name="ce5cb620259f48ee92040608c5c7f95f" ma:index="35" nillable="true" ma:taxonomy="true" ma:internalName="ce5cb620259f48ee92040608c5c7f95f" ma:taxonomyFieldName="csnObject" ma:displayName="Objet" ma:default="" ma:fieldId="{ce5cb620-259f-48ee-9204-0608c5c7f95f}" ma:taxonomyMulti="true" ma:sspId="3e7a519b-212d-4352-90e8-ee830e9905a0" ma:termSetId="b3a60b4b-ee72-4fca-8d6d-9a6abc11d34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4d7a349-c8b0-4937-87f8-6e3063b96aea" elementFormDefault="qualified">
    <xsd:import namespace="http://schemas.microsoft.com/office/2006/documentManagement/types"/>
    <xsd:import namespace="http://schemas.microsoft.com/office/infopath/2007/PartnerControls"/>
    <xsd:element name="o3393a66dd7a46e1bbf4504212b37d62" ma:index="31" nillable="true" ma:taxonomy="true" ma:internalName="o3393a66dd7a46e1bbf4504212b37d62" ma:taxonomyFieldName="csnSyndicate" ma:displayName="Syndicat" ma:default="" ma:fieldId="{83393a66-dd7a-46e1-bbf4-504212b37d62}" ma:taxonomyMulti="true" ma:sspId="3e7a519b-212d-4352-90e8-ee830e9905a0" ma:termSetId="28dfe3cf-ee3d-4967-b087-ff6b7a78d90e" ma:anchorId="00000000-0000-0000-0000-000000000000" ma:open="false" ma:isKeyword="false">
      <xsd:complexType>
        <xsd:sequence>
          <xsd:element ref="pc:Terms" minOccurs="0" maxOccurs="1"/>
        </xsd:sequence>
      </xsd:complexType>
    </xsd:element>
    <xsd:element name="g1bbc7d6c7d142f0a809de8bb3ec6b93" ma:index="32" nillable="true" ma:taxonomy="true" ma:internalName="g1bbc7d6c7d142f0a809de8bb3ec6b93" ma:taxonomyFieldName="csnSector" ma:displayName="Secteur" ma:default="" ma:fieldId="{01bbc7d6-c7d1-42f0-a809-de8bb3ec6b93}" ma:taxonomyMulti="true" ma:sspId="3e7a519b-212d-4352-90e8-ee830e9905a0" ma:termSetId="78534aeb-021c-4fce-90f8-894e2bd112ea" ma:anchorId="00000000-0000-0000-0000-000000000000" ma:open="false" ma:isKeyword="false">
      <xsd:complexType>
        <xsd:sequence>
          <xsd:element ref="pc:Terms" minOccurs="0" maxOccurs="1"/>
        </xsd:sequence>
      </xsd:complexType>
    </xsd:element>
    <xsd:element name="e47dbf6dee564df49cf5887a6bfe323c" ma:index="33" nillable="true" ma:taxonomy="true" ma:internalName="e47dbf6dee564df49cf5887a6bfe323c" ma:taxonomyFieldName="csnFederation" ma:displayName="Fédération" ma:default="19;#FNCC|9a9df448-c823-405e-8e6e-5aa3da1044b0" ma:fieldId="{e47dbf6d-ee56-4df4-9cf5-887a6bfe323c}" ma:taxonomyMulti="true" ma:sspId="3e7a519b-212d-4352-90e8-ee830e9905a0" ma:termSetId="fb134ab5-d727-44c2-9d03-e7ee32718de0" ma:anchorId="00000000-0000-0000-0000-000000000000" ma:open="false" ma:isKeyword="false">
      <xsd:complexType>
        <xsd:sequence>
          <xsd:element ref="pc:Terms" minOccurs="0" maxOccurs="1"/>
        </xsd:sequence>
      </xsd:complexType>
    </xsd:element>
    <xsd:element name="ic52787edc6048e5b58d275a0b63e842" ma:index="34" nillable="true" ma:taxonomy="true" ma:internalName="ic52787edc6048e5b58d275a0b63e842" ma:taxonomyFieldName="csnCounsil" ma:displayName="Conseil central" ma:default="" ma:fieldId="{2c52787e-dc60-48e5-b58d-275a0b63e842}" ma:taxonomyMulti="true" ma:sspId="3e7a519b-212d-4352-90e8-ee830e9905a0" ma:termSetId="56af6f3b-6a9c-4179-8f1c-5107eabf82a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48714f7-a138-40bb-9404-625c73db62b8" elementFormDefault="qualified">
    <xsd:import namespace="http://schemas.microsoft.com/office/2006/documentManagement/types"/>
    <xsd:import namespace="http://schemas.microsoft.com/office/infopath/2007/PartnerControls"/>
    <xsd:element name="o9c6e3ded9374481b81c805a31f4da47" ma:index="36" nillable="true" ma:taxonomy="true" ma:internalName="o9c6e3ded9374481b81c805a31f4da47" ma:taxonomyFieldName="csnSubSector" ma:displayName="Sous secteur" ma:default="" ma:fieldId="{89c6e3de-d937-4481-b81c-805a31f4da47}" ma:taxonomyMulti="true" ma:sspId="3e7a519b-212d-4352-90e8-ee830e9905a0" ma:termSetId="32e7b64f-5bf5-4e54-b054-2938132f0218" ma:anchorId="00000000-0000-0000-0000-000000000000" ma:open="false" ma:isKeyword="false">
      <xsd:complexType>
        <xsd:sequence>
          <xsd:element ref="pc:Terms" minOccurs="0" maxOccurs="1"/>
        </xsd:sequence>
      </xsd:complexType>
    </xsd:element>
    <xsd:element name="pfff3eb5fb58411eb1c4664bdf7406d5" ma:index="37" nillable="true" ma:taxonomy="true" ma:internalName="pfff3eb5fb58411eb1c4664bdf7406d5" ma:taxonomyFieldName="csnSubRegion" ma:displayName="Sous région" ma:default="" ma:fieldId="{9fff3eb5-fb58-411e-b1c4-664bdf7406d5}" ma:taxonomyMulti="true" ma:sspId="3e7a519b-212d-4352-90e8-ee830e9905a0" ma:termSetId="6410efda-1bea-498e-ba0b-a8f4e5d1e207" ma:anchorId="00000000-0000-0000-0000-000000000000" ma:open="false" ma:isKeyword="false">
      <xsd:complexType>
        <xsd:sequence>
          <xsd:element ref="pc:Terms" minOccurs="0" maxOccurs="1"/>
        </xsd:sequence>
      </xsd:complexType>
    </xsd:element>
    <xsd:element name="caa0335ec1e1404990a652dff170f94e" ma:index="38" nillable="true" ma:taxonomy="true" ma:internalName="caa0335ec1e1404990a652dff170f94e" ma:taxonomyFieldName="csnRegion" ma:displayName="Région" ma:default="" ma:fieldId="{caa0335e-c1e1-4049-90a6-52dff170f94e}" ma:taxonomyMulti="true" ma:sspId="3e7a519b-212d-4352-90e8-ee830e9905a0" ma:termSetId="b4ebd8ac-55ae-4811-ad9e-a4e82affe8ac"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32B774-F3BD-4DC5-8FB2-9873606E46F9}">
  <ds:schemaRefs>
    <ds:schemaRef ds:uri="http://schemas.microsoft.com/office/infopath/2007/PartnerControls"/>
    <ds:schemaRef ds:uri="http://purl.org/dc/dcmitype/"/>
    <ds:schemaRef ds:uri="f69c9462-edc3-4f12-a45e-7b3db376d223"/>
    <ds:schemaRef ds:uri="http://schemas.microsoft.com/office/2006/documentManagement/types"/>
    <ds:schemaRef ds:uri="http://schemas.microsoft.com/office/2006/metadata/properties"/>
    <ds:schemaRef ds:uri="http://purl.org/dc/elements/1.1/"/>
    <ds:schemaRef ds:uri="8ee47dc3-7f1c-414a-a201-a91b734d76d7"/>
    <ds:schemaRef ds:uri="http://schemas.microsoft.com/sharepoint/v3"/>
    <ds:schemaRef ds:uri="http://purl.org/dc/terms/"/>
    <ds:schemaRef ds:uri="http://schemas.openxmlformats.org/package/2006/metadata/core-properties"/>
    <ds:schemaRef ds:uri="a48714f7-a138-40bb-9404-625c73db62b8"/>
    <ds:schemaRef ds:uri="http://www.w3.org/XML/1998/namespace"/>
    <ds:schemaRef ds:uri="94d7a349-c8b0-4937-87f8-6e3063b96aea"/>
    <ds:schemaRef ds:uri="a7cb9fcf-8b97-401b-8ca5-6a8db4f5bc19"/>
    <ds:schemaRef ds:uri="30c12075-8771-4f68-9434-89f3255ddb6a"/>
  </ds:schemaRefs>
</ds:datastoreItem>
</file>

<file path=customXml/itemProps2.xml><?xml version="1.0" encoding="utf-8"?>
<ds:datastoreItem xmlns:ds="http://schemas.openxmlformats.org/officeDocument/2006/customXml" ds:itemID="{0CDBE0BA-EFC9-4EFA-A14D-0B434C51A2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0c12075-8771-4f68-9434-89f3255ddb6a"/>
    <ds:schemaRef ds:uri="8ee47dc3-7f1c-414a-a201-a91b734d76d7"/>
    <ds:schemaRef ds:uri="a7cb9fcf-8b97-401b-8ca5-6a8db4f5bc19"/>
    <ds:schemaRef ds:uri="f69c9462-edc3-4f12-a45e-7b3db376d223"/>
    <ds:schemaRef ds:uri="94d7a349-c8b0-4937-87f8-6e3063b96aea"/>
    <ds:schemaRef ds:uri="a48714f7-a138-40bb-9404-625c73db62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8CBE1C-DF49-4E2D-A5A0-4CD89BADB2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12096</TotalTime>
  <Words>2941</Words>
  <Application>Microsoft Macintosh PowerPoint</Application>
  <PresentationFormat>Grand écran</PresentationFormat>
  <Paragraphs>457</Paragraphs>
  <Slides>41</Slides>
  <Notes>41</Notes>
  <HiddenSlides>0</HiddenSlides>
  <MMClips>0</MMClips>
  <ScaleCrop>false</ScaleCrop>
  <HeadingPairs>
    <vt:vector size="8" baseType="variant">
      <vt:variant>
        <vt:lpstr>Polices utilisées</vt:lpstr>
      </vt:variant>
      <vt:variant>
        <vt:i4>13</vt:i4>
      </vt:variant>
      <vt:variant>
        <vt:lpstr>Thème</vt:lpstr>
      </vt:variant>
      <vt:variant>
        <vt:i4>1</vt:i4>
      </vt:variant>
      <vt:variant>
        <vt:lpstr>Titres des diapositives</vt:lpstr>
      </vt:variant>
      <vt:variant>
        <vt:i4>41</vt:i4>
      </vt:variant>
      <vt:variant>
        <vt:lpstr>Diaporamas personnalisés</vt:lpstr>
      </vt:variant>
      <vt:variant>
        <vt:i4>1</vt:i4>
      </vt:variant>
    </vt:vector>
  </HeadingPairs>
  <TitlesOfParts>
    <vt:vector size="56" baseType="lpstr">
      <vt:lpstr>Open Sans Léger</vt:lpstr>
      <vt:lpstr>Open Sans</vt:lpstr>
      <vt:lpstr>Open Sans Light</vt:lpstr>
      <vt:lpstr>Lato Thin</vt:lpstr>
      <vt:lpstr>Lato Light</vt:lpstr>
      <vt:lpstr>Lato Black</vt:lpstr>
      <vt:lpstr>Calibri Light</vt:lpstr>
      <vt:lpstr>Open Sans Extrabold</vt:lpstr>
      <vt:lpstr>Calibri</vt:lpstr>
      <vt:lpstr>Helvetica Neue Thin</vt:lpstr>
      <vt:lpstr>Open Sans Condensed</vt:lpstr>
      <vt:lpstr>Courier New</vt:lpstr>
      <vt:lpstr>Arial</vt:lpstr>
      <vt:lpstr>Thème Office</vt:lpstr>
      <vt:lpstr>Présentation PowerPoint</vt:lpstr>
      <vt:lpstr>Qui sommes-nous?</vt:lpstr>
      <vt:lpstr>Présentation PowerPoint</vt:lpstr>
      <vt:lpstr>Votre facture</vt:lpstr>
      <vt:lpstr>Les honoraires</vt:lpstr>
      <vt:lpstr>… deux fois plus élevés au privé</vt:lpstr>
      <vt:lpstr>RAMQ vs assurance privée</vt:lpstr>
      <vt:lpstr>Sentiment d’impuissance</vt:lpstr>
      <vt:lpstr>Présentation PowerPoint</vt:lpstr>
      <vt:lpstr>Fondement de la démarche</vt:lpstr>
      <vt:lpstr>Fondement de la démarche</vt:lpstr>
      <vt:lpstr>Demande de prix en ligne</vt:lpstr>
      <vt:lpstr>Recadrage des fournisseurs</vt:lpstr>
      <vt:lpstr>Avantages pour les syndicats</vt:lpstr>
      <vt:lpstr>Avantages pour les syndiqués</vt:lpstr>
      <vt:lpstr>Présentation PowerPoint</vt:lpstr>
      <vt:lpstr>Application mobile</vt:lpstr>
      <vt:lpstr>1. Commandez vos produits</vt:lpstr>
      <vt:lpstr>2. Ajoutez-y des MVL</vt:lpstr>
      <vt:lpstr>3. Recevez vos médicaments</vt:lpstr>
      <vt:lpstr>Livraison partout au Québec</vt:lpstr>
      <vt:lpstr>… vraiment partout!</vt:lpstr>
      <vt:lpstr>Gestion de la famille</vt:lpstr>
      <vt:lpstr>Évitez les oublis</vt:lpstr>
      <vt:lpstr>Moins de détours à la clinique</vt:lpstr>
      <vt:lpstr>Ligne directe à un pharmacien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 adhérer aux services ?</vt:lpstr>
      <vt:lpstr>Faites une demande de prix</vt:lpstr>
      <vt:lpstr>Du projet à la réalité</vt:lpstr>
      <vt:lpstr>Présentation PowerPoint</vt:lpstr>
      <vt:lpstr>Titre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Karl Desjardins</dc:creator>
  <cp:lastModifiedBy>Stéphane-Billy Gousse</cp:lastModifiedBy>
  <cp:revision>257</cp:revision>
  <dcterms:created xsi:type="dcterms:W3CDTF">2017-12-28T23:42:10Z</dcterms:created>
  <dcterms:modified xsi:type="dcterms:W3CDTF">2023-06-12T14:43:59Z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0x0101003D6FACC22DCD9D4CABA69E5D7632C437</vt:lpwstr>
  </property>
  <property fmtid="{D5CDD505-2E9C-101B-9397-08002B2CF9AE}" pid="3" name="csnSubRegion">
    <vt:lpwstr/>
  </property>
  <property fmtid="{D5CDD505-2E9C-101B-9397-08002B2CF9AE}" pid="4" name="csnFederation">
    <vt:lpwstr>19;#FNCC|9a9df448-c823-405e-8e6e-5aa3da1044b0</vt:lpwstr>
  </property>
  <property fmtid="{D5CDD505-2E9C-101B-9397-08002B2CF9AE}" pid="5" name="csnCounsil">
    <vt:lpwstr/>
  </property>
  <property fmtid="{D5CDD505-2E9C-101B-9397-08002B2CF9AE}" pid="6" name="csnService">
    <vt:lpwstr/>
  </property>
  <property fmtid="{D5CDD505-2E9C-101B-9397-08002B2CF9AE}" pid="7" name="MediaServiceImageTags">
    <vt:lpwstr/>
  </property>
  <property fmtid="{D5CDD505-2E9C-101B-9397-08002B2CF9AE}" pid="8" name="csnDocumentType">
    <vt:lpwstr/>
  </property>
  <property fmtid="{D5CDD505-2E9C-101B-9397-08002B2CF9AE}" pid="9" name="csnWorkspaceClassification">
    <vt:lpwstr>1;#FNCC|9a9df448-c823-405e-8e6e-5aa3da1044b0</vt:lpwstr>
  </property>
  <property fmtid="{D5CDD505-2E9C-101B-9397-08002B2CF9AE}" pid="10" name="Employeur">
    <vt:lpwstr/>
  </property>
  <property fmtid="{D5CDD505-2E9C-101B-9397-08002B2CF9AE}" pid="11" name="csnSubSector">
    <vt:lpwstr/>
  </property>
  <property fmtid="{D5CDD505-2E9C-101B-9397-08002B2CF9AE}" pid="12" name="csnSector">
    <vt:lpwstr/>
  </property>
  <property fmtid="{D5CDD505-2E9C-101B-9397-08002B2CF9AE}" pid="13" name="csnObject">
    <vt:lpwstr/>
  </property>
  <property fmtid="{D5CDD505-2E9C-101B-9397-08002B2CF9AE}" pid="14" name="csnRegion">
    <vt:lpwstr/>
  </property>
  <property fmtid="{D5CDD505-2E9C-101B-9397-08002B2CF9AE}" pid="15" name="csnSyndicate">
    <vt:lpwstr/>
  </property>
</Properties>
</file>